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2918400"/>
  <p:notesSz cx="6858000" cy="9144000"/>
  <p:embeddedFontLst>
    <p:embeddedFont>
      <p:font typeface="Arial Black" panose="020B0A04020102020204" pitchFamily="34" charset="0"/>
      <p:regular r:id="rId4"/>
      <p:bold r:id="rId5"/>
    </p:embeddedFont>
    <p:embeddedFont>
      <p:font typeface="Trebuchet MS" panose="020B0603020202020204" pitchFamily="34" charset="0"/>
      <p:regular r:id="rId6"/>
      <p:bold r:id="rId7"/>
      <p:italic r:id="rId8"/>
      <p:boldItalic r:id="rId9"/>
    </p:embeddedFont>
    <p:embeddedFont>
      <p:font typeface="Calibri" panose="020F0502020204030204" pitchFamily="34"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96">
          <p15:clr>
            <a:srgbClr val="A4A3A4"/>
          </p15:clr>
        </p15:guide>
        <p15:guide id="2" orient="horz" pos="288">
          <p15:clr>
            <a:srgbClr val="A4A3A4"/>
          </p15:clr>
        </p15:guide>
        <p15:guide id="3" orient="horz" pos="20265">
          <p15:clr>
            <a:srgbClr val="A4A3A4"/>
          </p15:clr>
        </p15:guide>
        <p15:guide id="4" orient="horz">
          <p15:clr>
            <a:srgbClr val="A4A3A4"/>
          </p15:clr>
        </p15:guide>
        <p15:guide id="5" pos="13824">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4" roundtripDataSignature="AMtx7mhJ41OylKtORdrUSdHpCyEc17rWs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380662-BBD1-4DA5-9F5C-E858F572F63F}">
  <a:tblStyle styleId="{32380662-BBD1-4DA5-9F5C-E858F572F63F}"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E7E6"/>
          </a:solidFill>
        </a:fill>
      </a:tcStyle>
    </a:wholeTbl>
    <a:band1H>
      <a:tcTxStyle b="off" i="off"/>
      <a:tcStyle>
        <a:tcBdr/>
        <a:fill>
          <a:solidFill>
            <a:srgbClr val="E0CCCA"/>
          </a:solidFill>
        </a:fill>
      </a:tcStyle>
    </a:band1H>
    <a:band2H>
      <a:tcTxStyle b="off" i="off"/>
      <a:tcStyle>
        <a:tcBdr/>
      </a:tcStyle>
    </a:band2H>
    <a:band1V>
      <a:tcTxStyle b="off" i="off"/>
      <a:tcStyle>
        <a:tcBdr/>
        <a:fill>
          <a:solidFill>
            <a:srgbClr val="E0CCC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10" autoAdjust="0"/>
    <p:restoredTop sz="94726"/>
  </p:normalViewPr>
  <p:slideViewPr>
    <p:cSldViewPr snapToGrid="0">
      <p:cViewPr>
        <p:scale>
          <a:sx n="25" d="100"/>
          <a:sy n="25" d="100"/>
        </p:scale>
        <p:origin x="1572" y="-420"/>
      </p:cViewPr>
      <p:guideLst>
        <p:guide orient="horz" pos="3396"/>
        <p:guide orient="horz" pos="288"/>
        <p:guide orient="horz" pos="20265"/>
        <p:guide orient="horz"/>
        <p:guide pos="13824"/>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presProps" Target="pres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customschemas.google.com/relationships/presentationmetadata" Target="metadata"/></Relationships>
</file>

<file path=ppt/charts/_rels/chart1.xml.rels><?xml version="1.0" encoding="UTF-8" standalone="yes"?>
<Relationships xmlns="http://schemas.openxmlformats.org/package/2006/relationships"><Relationship Id="rId3" Type="http://schemas.openxmlformats.org/officeDocument/2006/relationships/oleObject" Target="file:///\\Users\suryanshagrawal\Documents\GitHub\DA401\DA%20401\Main%20Data%20File.xlsm"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[Main Data File.xlsm]Charts!PivotTable12</c:name>
    <c:fmtId val="6"/>
  </c:pivotSource>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r>
              <a:rPr lang="en-US" sz="2800"/>
              <a:t>Common Equityt Tier 1 Capital Ratio</a:t>
            </a:r>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pivotFmt>
      <c:pivotFmt>
        <c:idx val="1"/>
        <c:spPr>
          <a:solidFill>
            <a:schemeClr val="accent1"/>
          </a:solidFill>
          <a:ln w="28575" cap="rnd">
            <a:solidFill>
              <a:schemeClr val="accent1"/>
            </a:solidFill>
            <a:round/>
          </a:ln>
          <a:effectLst/>
        </c:spPr>
        <c:marker>
          <c:symbol val="none"/>
        </c:marker>
      </c:pivotFmt>
      <c:pivotFmt>
        <c:idx val="2"/>
        <c:spPr>
          <a:solidFill>
            <a:schemeClr val="accent1"/>
          </a:solidFill>
          <a:ln w="28575" cap="rnd">
            <a:solidFill>
              <a:schemeClr val="accent1"/>
            </a:solidFill>
            <a:round/>
          </a:ln>
          <a:effectLst/>
        </c:spPr>
        <c:marker>
          <c:symbol val="none"/>
        </c:marker>
      </c:pivotFmt>
      <c:pivotFmt>
        <c:idx val="3"/>
        <c:spPr>
          <a:solidFill>
            <a:schemeClr val="accent1"/>
          </a:solidFill>
          <a:ln w="28575" cap="rnd">
            <a:solidFill>
              <a:schemeClr val="accent1"/>
            </a:solidFill>
            <a:round/>
          </a:ln>
          <a:effectLst/>
        </c:spPr>
        <c:marker>
          <c:symbol val="none"/>
        </c:marker>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pivotFmt>
      <c:pivotFmt>
        <c:idx val="9"/>
        <c:spPr>
          <a:solidFill>
            <a:schemeClr val="accent1"/>
          </a:solidFill>
          <a:ln w="28575" cap="rnd">
            <a:solidFill>
              <a:schemeClr val="accent1"/>
            </a:solidFill>
            <a:round/>
          </a:ln>
          <a:effectLst/>
        </c:spPr>
        <c:marker>
          <c:symbol val="none"/>
        </c:marker>
      </c:pivotFmt>
      <c:pivotFmt>
        <c:idx val="10"/>
        <c:spPr>
          <a:solidFill>
            <a:schemeClr val="accent1"/>
          </a:solidFill>
          <a:ln w="28575" cap="rnd">
            <a:solidFill>
              <a:schemeClr val="accent1"/>
            </a:solidFill>
            <a:round/>
          </a:ln>
          <a:effectLst/>
        </c:spPr>
        <c:marker>
          <c:symbol val="none"/>
        </c:marker>
      </c:pivotFmt>
      <c:pivotFmt>
        <c:idx val="11"/>
        <c:spPr>
          <a:solidFill>
            <a:schemeClr val="accent1"/>
          </a:solidFill>
          <a:ln w="28575" cap="rnd">
            <a:solidFill>
              <a:schemeClr val="accent1"/>
            </a:solidFill>
            <a:round/>
          </a:ln>
          <a:effectLst/>
        </c:spPr>
        <c:marker>
          <c:symbol val="none"/>
        </c:marker>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Charts!$B$3:$B$4</c:f>
              <c:strCache>
                <c:ptCount val="1"/>
                <c:pt idx="0">
                  <c:v>BAC US Equity</c:v>
                </c:pt>
              </c:strCache>
            </c:strRef>
          </c:tx>
          <c:spPr>
            <a:ln w="28575" cap="rnd">
              <a:solidFill>
                <a:schemeClr val="accent1"/>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Charts!$B$5:$B$45</c:f>
              <c:numCache>
                <c:formatCode>General</c:formatCode>
                <c:ptCount val="32"/>
                <c:pt idx="0">
                  <c:v>9.5</c:v>
                </c:pt>
                <c:pt idx="1">
                  <c:v>9.5</c:v>
                </c:pt>
                <c:pt idx="2">
                  <c:v>9.5</c:v>
                </c:pt>
                <c:pt idx="3">
                  <c:v>9.5</c:v>
                </c:pt>
                <c:pt idx="4">
                  <c:v>9.5</c:v>
                </c:pt>
                <c:pt idx="5">
                  <c:v>9.5</c:v>
                </c:pt>
                <c:pt idx="6">
                  <c:v>9.5</c:v>
                </c:pt>
                <c:pt idx="7">
                  <c:v>8.25</c:v>
                </c:pt>
                <c:pt idx="8">
                  <c:v>9.5</c:v>
                </c:pt>
                <c:pt idx="9">
                  <c:v>9.5</c:v>
                </c:pt>
                <c:pt idx="10">
                  <c:v>9.5</c:v>
                </c:pt>
                <c:pt idx="11">
                  <c:v>9.5</c:v>
                </c:pt>
                <c:pt idx="12">
                  <c:v>9.5</c:v>
                </c:pt>
                <c:pt idx="13">
                  <c:v>9.5</c:v>
                </c:pt>
                <c:pt idx="14">
                  <c:v>9.5</c:v>
                </c:pt>
                <c:pt idx="15">
                  <c:v>9.5</c:v>
                </c:pt>
                <c:pt idx="16">
                  <c:v>9.5</c:v>
                </c:pt>
                <c:pt idx="17">
                  <c:v>9.5</c:v>
                </c:pt>
                <c:pt idx="18">
                  <c:v>9.5</c:v>
                </c:pt>
                <c:pt idx="19">
                  <c:v>9.5</c:v>
                </c:pt>
                <c:pt idx="20">
                  <c:v>9.5</c:v>
                </c:pt>
                <c:pt idx="21">
                  <c:v>9.5</c:v>
                </c:pt>
                <c:pt idx="22">
                  <c:v>9.5</c:v>
                </c:pt>
                <c:pt idx="23">
                  <c:v>10.4</c:v>
                </c:pt>
                <c:pt idx="24">
                  <c:v>10.4</c:v>
                </c:pt>
                <c:pt idx="25">
                  <c:v>10.4</c:v>
                </c:pt>
                <c:pt idx="26">
                  <c:v>10.4</c:v>
                </c:pt>
                <c:pt idx="27">
                  <c:v>9.5</c:v>
                </c:pt>
                <c:pt idx="28">
                  <c:v>10</c:v>
                </c:pt>
                <c:pt idx="29">
                  <c:v>10</c:v>
                </c:pt>
                <c:pt idx="30">
                  <c:v>10</c:v>
                </c:pt>
                <c:pt idx="31">
                  <c:v>10.7</c:v>
                </c:pt>
              </c:numCache>
            </c:numRef>
          </c:val>
          <c:smooth val="0"/>
          <c:extLst>
            <c:ext xmlns:c16="http://schemas.microsoft.com/office/drawing/2014/chart" uri="{C3380CC4-5D6E-409C-BE32-E72D297353CC}">
              <c16:uniqueId val="{00000000-4FD2-BC4D-B4DC-C653BE2D2190}"/>
            </c:ext>
          </c:extLst>
        </c:ser>
        <c:ser>
          <c:idx val="1"/>
          <c:order val="1"/>
          <c:tx>
            <c:strRef>
              <c:f>Charts!$C$3:$C$4</c:f>
              <c:strCache>
                <c:ptCount val="1"/>
                <c:pt idx="0">
                  <c:v>JPM US Equity</c:v>
                </c:pt>
              </c:strCache>
            </c:strRef>
          </c:tx>
          <c:spPr>
            <a:ln w="28575" cap="rnd">
              <a:solidFill>
                <a:schemeClr val="accent2"/>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Charts!$C$5:$C$45</c:f>
              <c:numCache>
                <c:formatCode>General</c:formatCode>
                <c:ptCount val="32"/>
                <c:pt idx="0">
                  <c:v>7.5</c:v>
                </c:pt>
                <c:pt idx="1">
                  <c:v>7.5</c:v>
                </c:pt>
                <c:pt idx="2">
                  <c:v>7.5</c:v>
                </c:pt>
                <c:pt idx="3">
                  <c:v>7.5</c:v>
                </c:pt>
                <c:pt idx="4">
                  <c:v>9</c:v>
                </c:pt>
                <c:pt idx="5">
                  <c:v>9</c:v>
                </c:pt>
                <c:pt idx="6">
                  <c:v>9</c:v>
                </c:pt>
                <c:pt idx="7">
                  <c:v>9</c:v>
                </c:pt>
                <c:pt idx="8">
                  <c:v>10.5</c:v>
                </c:pt>
                <c:pt idx="9">
                  <c:v>10.5</c:v>
                </c:pt>
                <c:pt idx="10">
                  <c:v>10.5</c:v>
                </c:pt>
                <c:pt idx="11">
                  <c:v>10.5</c:v>
                </c:pt>
                <c:pt idx="12">
                  <c:v>10.5</c:v>
                </c:pt>
                <c:pt idx="13">
                  <c:v>10.5</c:v>
                </c:pt>
                <c:pt idx="14">
                  <c:v>10.5</c:v>
                </c:pt>
                <c:pt idx="15">
                  <c:v>10.5</c:v>
                </c:pt>
                <c:pt idx="16">
                  <c:v>10.5</c:v>
                </c:pt>
                <c:pt idx="17">
                  <c:v>10.5</c:v>
                </c:pt>
                <c:pt idx="18">
                  <c:v>11.3</c:v>
                </c:pt>
                <c:pt idx="19">
                  <c:v>10.5</c:v>
                </c:pt>
                <c:pt idx="20">
                  <c:v>10.5</c:v>
                </c:pt>
                <c:pt idx="21">
                  <c:v>10.5</c:v>
                </c:pt>
                <c:pt idx="22">
                  <c:v>13</c:v>
                </c:pt>
                <c:pt idx="23">
                  <c:v>10.5</c:v>
                </c:pt>
                <c:pt idx="24">
                  <c:v>11</c:v>
                </c:pt>
                <c:pt idx="25">
                  <c:v>11</c:v>
                </c:pt>
                <c:pt idx="26">
                  <c:v>11</c:v>
                </c:pt>
                <c:pt idx="27">
                  <c:v>11</c:v>
                </c:pt>
                <c:pt idx="28">
                  <c:v>11.5</c:v>
                </c:pt>
                <c:pt idx="29">
                  <c:v>11.5</c:v>
                </c:pt>
                <c:pt idx="30">
                  <c:v>11.5</c:v>
                </c:pt>
                <c:pt idx="31">
                  <c:v>11.5</c:v>
                </c:pt>
              </c:numCache>
            </c:numRef>
          </c:val>
          <c:smooth val="0"/>
          <c:extLst>
            <c:ext xmlns:c16="http://schemas.microsoft.com/office/drawing/2014/chart" uri="{C3380CC4-5D6E-409C-BE32-E72D297353CC}">
              <c16:uniqueId val="{00000001-4FD2-BC4D-B4DC-C653BE2D2190}"/>
            </c:ext>
          </c:extLst>
        </c:ser>
        <c:ser>
          <c:idx val="2"/>
          <c:order val="2"/>
          <c:tx>
            <c:strRef>
              <c:f>Charts!$D$3:$D$4</c:f>
              <c:strCache>
                <c:ptCount val="1"/>
                <c:pt idx="0">
                  <c:v>PNC US Equity</c:v>
                </c:pt>
              </c:strCache>
            </c:strRef>
          </c:tx>
          <c:spPr>
            <a:ln w="28575" cap="rnd">
              <a:solidFill>
                <a:schemeClr val="accent3"/>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Charts!$D$5:$D$45</c:f>
              <c:numCache>
                <c:formatCode>General</c:formatCode>
                <c:ptCount val="32"/>
                <c:pt idx="0">
                  <c:v>10.5</c:v>
                </c:pt>
                <c:pt idx="1">
                  <c:v>10.3</c:v>
                </c:pt>
                <c:pt idx="2">
                  <c:v>10.3</c:v>
                </c:pt>
                <c:pt idx="3">
                  <c:v>10.4</c:v>
                </c:pt>
                <c:pt idx="4">
                  <c:v>9.6</c:v>
                </c:pt>
                <c:pt idx="5">
                  <c:v>9.5</c:v>
                </c:pt>
                <c:pt idx="6">
                  <c:v>9.3000000000000007</c:v>
                </c:pt>
                <c:pt idx="7">
                  <c:v>9.6</c:v>
                </c:pt>
                <c:pt idx="8">
                  <c:v>9.8000000000000007</c:v>
                </c:pt>
                <c:pt idx="9">
                  <c:v>9.6999999999999993</c:v>
                </c:pt>
                <c:pt idx="10">
                  <c:v>9.6</c:v>
                </c:pt>
                <c:pt idx="11">
                  <c:v>9.5</c:v>
                </c:pt>
                <c:pt idx="12">
                  <c:v>9.4</c:v>
                </c:pt>
                <c:pt idx="13">
                  <c:v>11.3</c:v>
                </c:pt>
                <c:pt idx="14">
                  <c:v>11.7</c:v>
                </c:pt>
                <c:pt idx="15">
                  <c:v>12.2</c:v>
                </c:pt>
                <c:pt idx="16">
                  <c:v>12.6</c:v>
                </c:pt>
                <c:pt idx="17">
                  <c:v>10.1</c:v>
                </c:pt>
                <c:pt idx="18">
                  <c:v>10.3</c:v>
                </c:pt>
                <c:pt idx="19">
                  <c:v>10.3</c:v>
                </c:pt>
                <c:pt idx="20">
                  <c:v>9.9</c:v>
                </c:pt>
                <c:pt idx="21">
                  <c:v>9.6</c:v>
                </c:pt>
                <c:pt idx="22">
                  <c:v>9.3000000000000007</c:v>
                </c:pt>
                <c:pt idx="23">
                  <c:v>9.1</c:v>
                </c:pt>
                <c:pt idx="24">
                  <c:v>9.1999999999999993</c:v>
                </c:pt>
                <c:pt idx="25">
                  <c:v>9.5</c:v>
                </c:pt>
                <c:pt idx="26">
                  <c:v>9.8000000000000007</c:v>
                </c:pt>
                <c:pt idx="27">
                  <c:v>9.9</c:v>
                </c:pt>
                <c:pt idx="28">
                  <c:v>10.1</c:v>
                </c:pt>
                <c:pt idx="29">
                  <c:v>10.199999999999999</c:v>
                </c:pt>
                <c:pt idx="30">
                  <c:v>10.3</c:v>
                </c:pt>
                <c:pt idx="31">
                  <c:v>10.5</c:v>
                </c:pt>
              </c:numCache>
            </c:numRef>
          </c:val>
          <c:smooth val="0"/>
          <c:extLst>
            <c:ext xmlns:c16="http://schemas.microsoft.com/office/drawing/2014/chart" uri="{C3380CC4-5D6E-409C-BE32-E72D297353CC}">
              <c16:uniqueId val="{00000002-4FD2-BC4D-B4DC-C653BE2D2190}"/>
            </c:ext>
          </c:extLst>
        </c:ser>
        <c:ser>
          <c:idx val="3"/>
          <c:order val="3"/>
          <c:tx>
            <c:strRef>
              <c:f>Charts!$E$3:$E$4</c:f>
              <c:strCache>
                <c:ptCount val="1"/>
                <c:pt idx="0">
                  <c:v>WFC US Equity</c:v>
                </c:pt>
              </c:strCache>
            </c:strRef>
          </c:tx>
          <c:spPr>
            <a:ln w="28575" cap="rnd">
              <a:solidFill>
                <a:schemeClr val="accent4"/>
              </a:solidFill>
              <a:round/>
            </a:ln>
            <a:effectLst/>
          </c:spPr>
          <c:marker>
            <c:symbol val="none"/>
          </c:marker>
          <c:dLbls>
            <c:delete val="1"/>
          </c:dLbls>
          <c:cat>
            <c:multiLvlStrRef>
              <c:f>Charts!$A$5:$A$45</c:f>
              <c:multiLvlStrCache>
                <c:ptCount val="32"/>
                <c:lvl>
                  <c:pt idx="0">
                    <c:v>Mar</c:v>
                  </c:pt>
                  <c:pt idx="1">
                    <c:v>Jun</c:v>
                  </c:pt>
                  <c:pt idx="2">
                    <c:v>Sep</c:v>
                  </c:pt>
                  <c:pt idx="3">
                    <c:v>Dec</c:v>
                  </c:pt>
                  <c:pt idx="4">
                    <c:v>Mar</c:v>
                  </c:pt>
                  <c:pt idx="5">
                    <c:v>Jun</c:v>
                  </c:pt>
                  <c:pt idx="6">
                    <c:v>Sep</c:v>
                  </c:pt>
                  <c:pt idx="7">
                    <c:v>Dec</c:v>
                  </c:pt>
                  <c:pt idx="8">
                    <c:v>Mar</c:v>
                  </c:pt>
                  <c:pt idx="9">
                    <c:v>Jun</c:v>
                  </c:pt>
                  <c:pt idx="10">
                    <c:v>Sep</c:v>
                  </c:pt>
                  <c:pt idx="11">
                    <c:v>Dec</c:v>
                  </c:pt>
                  <c:pt idx="12">
                    <c:v>Mar</c:v>
                  </c:pt>
                  <c:pt idx="13">
                    <c:v>Jun</c:v>
                  </c:pt>
                  <c:pt idx="14">
                    <c:v>Sep</c:v>
                  </c:pt>
                  <c:pt idx="15">
                    <c:v>Dec</c:v>
                  </c:pt>
                  <c:pt idx="16">
                    <c:v>Mar</c:v>
                  </c:pt>
                  <c:pt idx="17">
                    <c:v>Jun</c:v>
                  </c:pt>
                  <c:pt idx="18">
                    <c:v>Sep</c:v>
                  </c:pt>
                  <c:pt idx="19">
                    <c:v>Dec</c:v>
                  </c:pt>
                  <c:pt idx="20">
                    <c:v>Mar</c:v>
                  </c:pt>
                  <c:pt idx="21">
                    <c:v>Jun</c:v>
                  </c:pt>
                  <c:pt idx="22">
                    <c:v>Sep</c:v>
                  </c:pt>
                  <c:pt idx="23">
                    <c:v>Dec</c:v>
                  </c:pt>
                  <c:pt idx="24">
                    <c:v>Mar</c:v>
                  </c:pt>
                  <c:pt idx="25">
                    <c:v>Jun</c:v>
                  </c:pt>
                  <c:pt idx="26">
                    <c:v>Sep</c:v>
                  </c:pt>
                  <c:pt idx="27">
                    <c:v>Dec</c:v>
                  </c:pt>
                  <c:pt idx="28">
                    <c:v>Mar</c:v>
                  </c:pt>
                  <c:pt idx="29">
                    <c:v>Jun</c:v>
                  </c:pt>
                  <c:pt idx="30">
                    <c:v>Sep</c:v>
                  </c:pt>
                  <c:pt idx="31">
                    <c:v>Dec</c:v>
                  </c:pt>
                </c:lvl>
                <c:lvl>
                  <c:pt idx="0">
                    <c:v>2017</c:v>
                  </c:pt>
                  <c:pt idx="4">
                    <c:v>2018</c:v>
                  </c:pt>
                  <c:pt idx="8">
                    <c:v>2019</c:v>
                  </c:pt>
                  <c:pt idx="12">
                    <c:v>2020</c:v>
                  </c:pt>
                  <c:pt idx="16">
                    <c:v>2021</c:v>
                  </c:pt>
                  <c:pt idx="20">
                    <c:v>2022</c:v>
                  </c:pt>
                  <c:pt idx="24">
                    <c:v>2023</c:v>
                  </c:pt>
                  <c:pt idx="28">
                    <c:v>2024</c:v>
                  </c:pt>
                </c:lvl>
              </c:multiLvlStrCache>
            </c:multiLvlStrRef>
          </c:cat>
          <c:val>
            <c:numRef>
              <c:f>Charts!$E$5:$E$45</c:f>
              <c:numCache>
                <c:formatCode>General</c:formatCode>
                <c:ptCount val="32"/>
                <c:pt idx="0">
                  <c:v>10</c:v>
                </c:pt>
                <c:pt idx="1">
                  <c:v>10</c:v>
                </c:pt>
                <c:pt idx="2">
                  <c:v>10</c:v>
                </c:pt>
                <c:pt idx="3">
                  <c:v>10</c:v>
                </c:pt>
                <c:pt idx="4">
                  <c:v>10</c:v>
                </c:pt>
                <c:pt idx="5">
                  <c:v>9.5</c:v>
                </c:pt>
                <c:pt idx="6">
                  <c:v>9.5</c:v>
                </c:pt>
                <c:pt idx="7">
                  <c:v>9.5</c:v>
                </c:pt>
                <c:pt idx="8">
                  <c:v>9.5</c:v>
                </c:pt>
                <c:pt idx="9">
                  <c:v>9.5</c:v>
                </c:pt>
                <c:pt idx="10">
                  <c:v>9.5</c:v>
                </c:pt>
                <c:pt idx="11">
                  <c:v>9</c:v>
                </c:pt>
                <c:pt idx="12">
                  <c:v>9</c:v>
                </c:pt>
                <c:pt idx="13">
                  <c:v>9</c:v>
                </c:pt>
                <c:pt idx="14">
                  <c:v>9</c:v>
                </c:pt>
                <c:pt idx="15">
                  <c:v>9</c:v>
                </c:pt>
                <c:pt idx="16">
                  <c:v>9</c:v>
                </c:pt>
                <c:pt idx="17">
                  <c:v>9</c:v>
                </c:pt>
                <c:pt idx="18">
                  <c:v>9</c:v>
                </c:pt>
                <c:pt idx="19">
                  <c:v>9</c:v>
                </c:pt>
                <c:pt idx="20">
                  <c:v>8.5</c:v>
                </c:pt>
                <c:pt idx="21">
                  <c:v>8.5</c:v>
                </c:pt>
                <c:pt idx="22">
                  <c:v>8.5</c:v>
                </c:pt>
                <c:pt idx="23">
                  <c:v>8.5</c:v>
                </c:pt>
                <c:pt idx="24">
                  <c:v>8.5</c:v>
                </c:pt>
                <c:pt idx="25">
                  <c:v>8.5</c:v>
                </c:pt>
                <c:pt idx="26">
                  <c:v>8.5</c:v>
                </c:pt>
                <c:pt idx="27">
                  <c:v>8.5</c:v>
                </c:pt>
                <c:pt idx="28">
                  <c:v>8.5</c:v>
                </c:pt>
                <c:pt idx="29">
                  <c:v>8.5</c:v>
                </c:pt>
                <c:pt idx="30">
                  <c:v>8.5</c:v>
                </c:pt>
                <c:pt idx="31">
                  <c:v>8.5</c:v>
                </c:pt>
              </c:numCache>
            </c:numRef>
          </c:val>
          <c:smooth val="0"/>
          <c:extLst>
            <c:ext xmlns:c16="http://schemas.microsoft.com/office/drawing/2014/chart" uri="{C3380CC4-5D6E-409C-BE32-E72D297353CC}">
              <c16:uniqueId val="{00000003-4FD2-BC4D-B4DC-C653BE2D2190}"/>
            </c:ext>
          </c:extLst>
        </c:ser>
        <c:dLbls>
          <c:showLegendKey val="0"/>
          <c:showVal val="1"/>
          <c:showCatName val="0"/>
          <c:showSerName val="0"/>
          <c:showPercent val="0"/>
          <c:showBubbleSize val="0"/>
        </c:dLbls>
        <c:smooth val="0"/>
        <c:axId val="1015280856"/>
        <c:axId val="1015281184"/>
      </c:lineChart>
      <c:catAx>
        <c:axId val="1015280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15281184"/>
        <c:crosses val="autoZero"/>
        <c:auto val="1"/>
        <c:lblAlgn val="ctr"/>
        <c:lblOffset val="100"/>
        <c:noMultiLvlLbl val="0"/>
      </c:catAx>
      <c:valAx>
        <c:axId val="1015281184"/>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15280856"/>
        <c:crosses val="autoZero"/>
        <c:crossBetween val="between"/>
      </c:valAx>
      <c:spPr>
        <a:noFill/>
        <a:ln>
          <a:noFill/>
        </a:ln>
        <a:effectLst/>
      </c:spPr>
    </c:plotArea>
    <c:legend>
      <c:legendPos val="t"/>
      <c:layout>
        <c:manualLayout>
          <c:xMode val="edge"/>
          <c:yMode val="edge"/>
          <c:x val="4.9999994878907147E-2"/>
          <c:y val="0.13389947227726398"/>
          <c:w val="0.89999990782032868"/>
          <c:h val="7.0267439787379996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chemeClr val="tx1"/>
      </a:solid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0.03781</cdr:x>
      <cdr:y>0.63492</cdr:y>
    </cdr:from>
    <cdr:to>
      <cdr:x>0.98802</cdr:x>
      <cdr:y>0.63492</cdr:y>
    </cdr:to>
    <cdr:cxnSp macro="">
      <cdr:nvCxnSpPr>
        <cdr:cNvPr id="3" name="Straight Connector 2">
          <a:extLst xmlns:a="http://schemas.openxmlformats.org/drawingml/2006/main">
            <a:ext uri="{FF2B5EF4-FFF2-40B4-BE49-F238E27FC236}">
              <a16:creationId xmlns:a16="http://schemas.microsoft.com/office/drawing/2014/main" id="{1AB72786-BF39-5314-ED98-2748CD222192}"/>
            </a:ext>
          </a:extLst>
        </cdr:cNvPr>
        <cdr:cNvCxnSpPr/>
      </cdr:nvCxnSpPr>
      <cdr:spPr>
        <a:xfrm xmlns:a="http://schemas.openxmlformats.org/drawingml/2006/main">
          <a:off x="369192" y="3745108"/>
          <a:ext cx="9277350" cy="0"/>
        </a:xfrm>
        <a:prstGeom xmlns:a="http://schemas.openxmlformats.org/drawingml/2006/main" prst="line">
          <a:avLst/>
        </a:prstGeom>
        <a:ln xmlns:a="http://schemas.openxmlformats.org/drawingml/2006/main" w="19050">
          <a:solidFill>
            <a:schemeClr val="tx1"/>
          </a:solidFill>
          <a:prstDash val="dash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2827"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33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9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Google Shape;34;g34651b28550_5_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5" name="Google Shape;35;g34651b28550_5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tandard 4 columns">
  <p:cSld name="Standard 4 columns">
    <p:spTree>
      <p:nvGrpSpPr>
        <p:cNvPr id="1" name="Shape 15"/>
        <p:cNvGrpSpPr/>
        <p:nvPr/>
      </p:nvGrpSpPr>
      <p:grpSpPr>
        <a:xfrm>
          <a:off x="0" y="0"/>
          <a:ext cx="0" cy="0"/>
          <a:chOff x="0" y="0"/>
          <a:chExt cx="0" cy="0"/>
        </a:xfrm>
      </p:grpSpPr>
      <p:sp>
        <p:nvSpPr>
          <p:cNvPr id="16" name="Google Shape;16;p3"/>
          <p:cNvSpPr txBox="1">
            <a:spLocks noGrp="1"/>
          </p:cNvSpPr>
          <p:nvPr>
            <p:ph type="body" idx="1"/>
          </p:nvPr>
        </p:nvSpPr>
        <p:spPr>
          <a:xfrm>
            <a:off x="904186" y="6210658"/>
            <a:ext cx="100569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7" name="Google Shape;17;p3"/>
          <p:cNvSpPr txBox="1">
            <a:spLocks noGrp="1"/>
          </p:cNvSpPr>
          <p:nvPr>
            <p:ph type="body" idx="2"/>
          </p:nvPr>
        </p:nvSpPr>
        <p:spPr>
          <a:xfrm>
            <a:off x="904186" y="5435993"/>
            <a:ext cx="100488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a:spLocks noGrp="1"/>
          </p:cNvSpPr>
          <p:nvPr>
            <p:ph type="body" idx="3"/>
          </p:nvPr>
        </p:nvSpPr>
        <p:spPr>
          <a:xfrm>
            <a:off x="904186" y="14225702"/>
            <a:ext cx="10050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body" idx="4"/>
          </p:nvPr>
        </p:nvSpPr>
        <p:spPr>
          <a:xfrm>
            <a:off x="11587165" y="6161469"/>
            <a:ext cx="100488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5"/>
          </p:nvPr>
        </p:nvSpPr>
        <p:spPr>
          <a:xfrm>
            <a:off x="11572635" y="5435993"/>
            <a:ext cx="100488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6"/>
          </p:nvPr>
        </p:nvSpPr>
        <p:spPr>
          <a:xfrm>
            <a:off x="22258339" y="6169407"/>
            <a:ext cx="100488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body" idx="7"/>
          </p:nvPr>
        </p:nvSpPr>
        <p:spPr>
          <a:xfrm>
            <a:off x="22241085" y="5435993"/>
            <a:ext cx="100584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8"/>
          </p:nvPr>
        </p:nvSpPr>
        <p:spPr>
          <a:xfrm>
            <a:off x="32919059" y="5435993"/>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body" idx="9"/>
          </p:nvPr>
        </p:nvSpPr>
        <p:spPr>
          <a:xfrm>
            <a:off x="32919059" y="6169407"/>
            <a:ext cx="100473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body" idx="13"/>
          </p:nvPr>
        </p:nvSpPr>
        <p:spPr>
          <a:xfrm>
            <a:off x="32919059" y="14285926"/>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body" idx="14"/>
          </p:nvPr>
        </p:nvSpPr>
        <p:spPr>
          <a:xfrm>
            <a:off x="32919059" y="15011402"/>
            <a:ext cx="100521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body" idx="15"/>
          </p:nvPr>
        </p:nvSpPr>
        <p:spPr>
          <a:xfrm>
            <a:off x="32919059" y="25692590"/>
            <a:ext cx="10047300" cy="708600"/>
          </a:xfrm>
          <a:prstGeom prst="rect">
            <a:avLst/>
          </a:prstGeom>
          <a:noFill/>
          <a:ln>
            <a:noFill/>
          </a:ln>
        </p:spPr>
        <p:txBody>
          <a:bodyPr spcFirstLastPara="1" wrap="square" lIns="79750" tIns="79750" rIns="79750" bIns="79750" anchor="ctr" anchorCtr="0">
            <a:spAutoFit/>
          </a:bodyPr>
          <a:lstStyle>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8" name="Google Shape;28;p3"/>
          <p:cNvSpPr txBox="1">
            <a:spLocks noGrp="1"/>
          </p:cNvSpPr>
          <p:nvPr>
            <p:ph type="body" idx="16"/>
          </p:nvPr>
        </p:nvSpPr>
        <p:spPr>
          <a:xfrm>
            <a:off x="32919059" y="26418065"/>
            <a:ext cx="100521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29" name="Google Shape;29;p3"/>
          <p:cNvSpPr txBox="1">
            <a:spLocks noGrp="1"/>
          </p:cNvSpPr>
          <p:nvPr>
            <p:ph type="body" idx="17"/>
          </p:nvPr>
        </p:nvSpPr>
        <p:spPr>
          <a:xfrm>
            <a:off x="904186" y="14951551"/>
            <a:ext cx="10056900" cy="768900"/>
          </a:xfrm>
          <a:prstGeom prst="rect">
            <a:avLst/>
          </a:prstGeom>
          <a:noFill/>
          <a:ln>
            <a:noFill/>
          </a:ln>
        </p:spPr>
        <p:txBody>
          <a:bodyPr spcFirstLastPara="1" wrap="square" lIns="199450" tIns="199450" rIns="199450" bIns="199450" anchor="t" anchorCtr="0">
            <a:spAutoFit/>
          </a:bodyPr>
          <a:lstStyle>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0" name="Google Shape;30;p3"/>
          <p:cNvSpPr txBox="1">
            <a:spLocks noGrp="1"/>
          </p:cNvSpPr>
          <p:nvPr>
            <p:ph type="body" idx="18"/>
          </p:nvPr>
        </p:nvSpPr>
        <p:spPr>
          <a:xfrm>
            <a:off x="5859779" y="1997023"/>
            <a:ext cx="32171400" cy="10254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1100"/>
              </a:spcBef>
              <a:spcAft>
                <a:spcPts val="0"/>
              </a:spcAft>
              <a:buClr>
                <a:schemeClr val="lt1"/>
              </a:buClr>
              <a:buSzPts val="5400"/>
              <a:buFont typeface="Arial"/>
              <a:buNone/>
              <a:defRPr sz="54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1" name="Google Shape;31;p3"/>
          <p:cNvSpPr txBox="1">
            <a:spLocks noGrp="1"/>
          </p:cNvSpPr>
          <p:nvPr>
            <p:ph type="body" idx="19"/>
          </p:nvPr>
        </p:nvSpPr>
        <p:spPr>
          <a:xfrm>
            <a:off x="5859779" y="3149659"/>
            <a:ext cx="32171400" cy="10878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800"/>
              </a:spcBef>
              <a:spcAft>
                <a:spcPts val="0"/>
              </a:spcAft>
              <a:buClr>
                <a:schemeClr val="lt1"/>
              </a:buClr>
              <a:buSzPts val="4300"/>
              <a:buFont typeface="Arial"/>
              <a:buNone/>
              <a:defRPr sz="4300" b="0"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body" idx="20"/>
          </p:nvPr>
        </p:nvSpPr>
        <p:spPr>
          <a:xfrm>
            <a:off x="5859779" y="542786"/>
            <a:ext cx="32171400" cy="1430400"/>
          </a:xfrm>
          <a:prstGeom prst="rect">
            <a:avLst/>
          </a:prstGeom>
          <a:noFill/>
          <a:ln>
            <a:noFill/>
          </a:ln>
        </p:spPr>
        <p:txBody>
          <a:bodyPr spcFirstLastPara="1" wrap="square" lIns="139650" tIns="69800" rIns="139650" bIns="69800" anchor="t" anchorCtr="0">
            <a:normAutofit/>
          </a:bodyPr>
          <a:lstStyle>
            <a:lvl1pPr marL="457200" marR="0" lvl="0" indent="-228600" algn="ctr" rtl="0">
              <a:lnSpc>
                <a:spcPct val="100000"/>
              </a:lnSpc>
              <a:spcBef>
                <a:spcPts val="1600"/>
              </a:spcBef>
              <a:spcAft>
                <a:spcPts val="0"/>
              </a:spcAft>
              <a:buClr>
                <a:schemeClr val="lt1"/>
              </a:buClr>
              <a:buSzPts val="8200"/>
              <a:buFont typeface="Arial"/>
              <a:buNone/>
              <a:defRPr sz="8200" b="1" i="0" u="none" strike="noStrike" cap="none">
                <a:solidFill>
                  <a:schemeClr val="lt1"/>
                </a:solidFill>
                <a:latin typeface="Calibri"/>
                <a:ea typeface="Calibri"/>
                <a:cs typeface="Calibri"/>
                <a:sym typeface="Calibri"/>
              </a:defRPr>
            </a:lvl1pPr>
            <a:lvl2pPr marL="914400" marR="0" lvl="1"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2100"/>
              </a:spcBef>
              <a:spcAft>
                <a:spcPts val="0"/>
              </a:spcAft>
              <a:buClr>
                <a:schemeClr val="dk1"/>
              </a:buClr>
              <a:buSzPts val="10900"/>
              <a:buFont typeface="Arial"/>
              <a:buNone/>
              <a:defRPr sz="109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rot="10800000">
            <a:off x="0" y="31671898"/>
            <a:ext cx="43891200" cy="1246500"/>
          </a:xfrm>
          <a:prstGeom prst="rect">
            <a:avLst/>
          </a:prstGeom>
          <a:solidFill>
            <a:schemeClr val="accent1"/>
          </a:solidFill>
          <a:ln>
            <a:noFill/>
          </a:ln>
        </p:spPr>
        <p:txBody>
          <a:bodyPr spcFirstLastPara="1" wrap="square" lIns="139650" tIns="69800" rIns="139650" bIns="69800" anchor="ctr" anchorCtr="0">
            <a:noAutofit/>
          </a:bodyPr>
          <a:lstStyle/>
          <a:p>
            <a:pPr marL="0" marR="0" lvl="0" indent="0" algn="ctr" rtl="0">
              <a:lnSpc>
                <a:spcPct val="100000"/>
              </a:lnSpc>
              <a:spcBef>
                <a:spcPts val="0"/>
              </a:spcBef>
              <a:spcAft>
                <a:spcPts val="0"/>
              </a:spcAft>
              <a:buClr>
                <a:srgbClr val="000000"/>
              </a:buClr>
              <a:buSzPts val="7500"/>
              <a:buFont typeface="Arial"/>
              <a:buNone/>
            </a:pPr>
            <a:endParaRPr sz="7500" b="0" i="0" u="none" strike="noStrike" cap="none">
              <a:solidFill>
                <a:schemeClr val="lt1"/>
              </a:solidFill>
              <a:latin typeface="Calibri"/>
              <a:ea typeface="Calibri"/>
              <a:cs typeface="Calibri"/>
              <a:sym typeface="Calibri"/>
            </a:endParaRPr>
          </a:p>
        </p:txBody>
      </p:sp>
      <p:sp>
        <p:nvSpPr>
          <p:cNvPr id="11" name="Google Shape;11;p2"/>
          <p:cNvSpPr txBox="1"/>
          <p:nvPr/>
        </p:nvSpPr>
        <p:spPr>
          <a:xfrm>
            <a:off x="689613" y="32109339"/>
            <a:ext cx="2514300" cy="314700"/>
          </a:xfrm>
          <a:prstGeom prst="rect">
            <a:avLst/>
          </a:prstGeom>
          <a:noFill/>
          <a:ln>
            <a:noFill/>
          </a:ln>
        </p:spPr>
        <p:txBody>
          <a:bodyPr spcFirstLastPara="1" wrap="square" lIns="79650" tIns="39800" rIns="79650" bIns="39800" anchor="t" anchorCtr="0">
            <a:spAutoFit/>
          </a:bodyPr>
          <a:lstStyle/>
          <a:p>
            <a:pPr marL="0" marR="0" lvl="0" indent="0" algn="l" rtl="0">
              <a:lnSpc>
                <a:spcPct val="65000"/>
              </a:lnSpc>
              <a:spcBef>
                <a:spcPts val="0"/>
              </a:spcBef>
              <a:spcAft>
                <a:spcPts val="0"/>
              </a:spcAft>
              <a:buClr>
                <a:srgbClr val="000000"/>
              </a:buClr>
              <a:buSzPts val="600"/>
              <a:buFont typeface="Arial"/>
              <a:buNone/>
            </a:pPr>
            <a:r>
              <a:rPr lang="en-US" sz="600" b="1" i="0" u="none" strike="noStrike" cap="none">
                <a:solidFill>
                  <a:srgbClr val="BFBFBF"/>
                </a:solidFill>
                <a:latin typeface="Arial"/>
                <a:ea typeface="Arial"/>
                <a:cs typeface="Arial"/>
                <a:sym typeface="Arial"/>
              </a:rPr>
              <a:t>RESEARCH POSTER PRESENTATION DESIGN © 2015</a:t>
            </a:r>
            <a:endParaRPr sz="2100" b="0" i="0" u="none" strike="noStrike" cap="none">
              <a:solidFill>
                <a:srgbClr val="000000"/>
              </a:solidFill>
              <a:latin typeface="Arial"/>
              <a:ea typeface="Arial"/>
              <a:cs typeface="Arial"/>
              <a:sym typeface="Arial"/>
            </a:endParaRPr>
          </a:p>
          <a:p>
            <a:pPr marL="0" marR="0" lvl="0" indent="0" algn="l" rtl="0">
              <a:lnSpc>
                <a:spcPct val="65000"/>
              </a:lnSpc>
              <a:spcBef>
                <a:spcPts val="500"/>
              </a:spcBef>
              <a:spcAft>
                <a:spcPts val="0"/>
              </a:spcAft>
              <a:buClr>
                <a:srgbClr val="000000"/>
              </a:buClr>
              <a:buSzPts val="1100"/>
              <a:buFont typeface="Arial"/>
              <a:buNone/>
            </a:pPr>
            <a:r>
              <a:rPr lang="en-US" sz="1100" b="1" i="0" u="none" strike="noStrike" cap="none">
                <a:solidFill>
                  <a:srgbClr val="BFBFBF"/>
                </a:solidFill>
                <a:latin typeface="Arial"/>
                <a:ea typeface="Arial"/>
                <a:cs typeface="Arial"/>
                <a:sym typeface="Arial"/>
              </a:rPr>
              <a:t>www.PosterPresentations.com</a:t>
            </a:r>
            <a:endParaRPr sz="2100" b="0" i="0" u="none" strike="noStrike" cap="none">
              <a:solidFill>
                <a:srgbClr val="000000"/>
              </a:solidFill>
              <a:latin typeface="Arial"/>
              <a:ea typeface="Arial"/>
              <a:cs typeface="Arial"/>
              <a:sym typeface="Arial"/>
            </a:endParaRPr>
          </a:p>
        </p:txBody>
      </p:sp>
      <p:graphicFrame>
        <p:nvGraphicFramePr>
          <p:cNvPr id="12" name="Google Shape;12;p2"/>
          <p:cNvGraphicFramePr/>
          <p:nvPr/>
        </p:nvGraphicFramePr>
        <p:xfrm>
          <a:off x="-10247430" y="0"/>
          <a:ext cx="9759775" cy="32918400"/>
        </p:xfrm>
        <a:graphic>
          <a:graphicData uri="http://schemas.openxmlformats.org/drawingml/2006/table">
            <a:tbl>
              <a:tblPr firstRow="1" bandRow="1">
                <a:noFill/>
                <a:tableStyleId>{32380662-BBD1-4DA5-9F5C-E858F572F63F}</a:tableStyleId>
              </a:tblPr>
              <a:tblGrid>
                <a:gridCol w="4184925">
                  <a:extLst>
                    <a:ext uri="{9D8B030D-6E8A-4147-A177-3AD203B41FA5}">
                      <a16:colId xmlns:a16="http://schemas.microsoft.com/office/drawing/2014/main" val="20000"/>
                    </a:ext>
                  </a:extLst>
                </a:gridCol>
                <a:gridCol w="5574850">
                  <a:extLst>
                    <a:ext uri="{9D8B030D-6E8A-4147-A177-3AD203B41FA5}">
                      <a16:colId xmlns:a16="http://schemas.microsoft.com/office/drawing/2014/main" val="20001"/>
                    </a:ext>
                  </a:extLst>
                </a:gridCol>
              </a:tblGrid>
              <a:tr h="1426250">
                <a:tc gridSpan="2">
                  <a:txBody>
                    <a:bodyPr/>
                    <a:lstStyle/>
                    <a:p>
                      <a:pPr marL="0" marR="0" lvl="0" indent="0" algn="ctr" rtl="0">
                        <a:lnSpc>
                          <a:spcPct val="100000"/>
                        </a:lnSpc>
                        <a:spcBef>
                          <a:spcPts val="0"/>
                        </a:spcBef>
                        <a:spcAft>
                          <a:spcPts val="0"/>
                        </a:spcAft>
                        <a:buClr>
                          <a:srgbClr val="1F3A4E"/>
                        </a:buClr>
                        <a:buSzPts val="3400"/>
                        <a:buFont typeface="Arial Black"/>
                        <a:buNone/>
                      </a:pPr>
                      <a:r>
                        <a:rPr lang="en-US" sz="3400" b="0" u="none" strike="noStrike" cap="none">
                          <a:solidFill>
                            <a:srgbClr val="1F3A4E"/>
                          </a:solidFill>
                          <a:latin typeface="Arial Black"/>
                          <a:ea typeface="Arial Black"/>
                          <a:cs typeface="Arial Black"/>
                          <a:sym typeface="Arial Black"/>
                        </a:rPr>
                        <a:t>QUICK START GUIDE</a:t>
                      </a:r>
                      <a:br>
                        <a:rPr lang="en-US" sz="3400" b="0" u="none" strike="noStrike" cap="none">
                          <a:solidFill>
                            <a:srgbClr val="1F3A4E"/>
                          </a:solidFill>
                          <a:latin typeface="Arial Black"/>
                          <a:ea typeface="Arial Black"/>
                          <a:cs typeface="Arial Black"/>
                          <a:sym typeface="Arial Black"/>
                        </a:rPr>
                      </a:br>
                      <a:r>
                        <a:rPr lang="en-US" sz="2700" b="1" u="none" strike="noStrike" cap="none">
                          <a:solidFill>
                            <a:srgbClr val="FF0000"/>
                          </a:solidFill>
                          <a:latin typeface="Trebuchet MS"/>
                          <a:ea typeface="Trebuchet MS"/>
                          <a:cs typeface="Trebuchet MS"/>
                          <a:sym typeface="Trebuchet MS"/>
                        </a:rPr>
                        <a:t>(THIS SIDEBAR WILL NOT PRINT)</a:t>
                      </a:r>
                      <a:endParaRPr sz="3400" b="1" u="none" strike="noStrike" cap="none">
                        <a:solidFill>
                          <a:schemeClr val="lt1"/>
                        </a:solidFill>
                        <a:latin typeface="Trebuchet MS"/>
                        <a:ea typeface="Trebuchet MS"/>
                        <a:cs typeface="Trebuchet MS"/>
                        <a:sym typeface="Trebuchet MS"/>
                      </a:endParaRPr>
                    </a:p>
                  </a:txBody>
                  <a:tcPr marL="292600" marR="146325" marT="235125" marB="78400">
                    <a:solidFill>
                      <a:srgbClr val="FFC000"/>
                    </a:solidFill>
                  </a:tcPr>
                </a:tc>
                <a:tc hMerge="1">
                  <a:txBody>
                    <a:bodyPr/>
                    <a:lstStyle/>
                    <a:p>
                      <a:endParaRPr lang="en-US"/>
                    </a:p>
                  </a:txBody>
                  <a:tcPr/>
                </a:tc>
                <a:extLst>
                  <a:ext uri="{0D108BD9-81ED-4DB2-BD59-A6C34878D82A}">
                    <a16:rowId xmlns:a16="http://schemas.microsoft.com/office/drawing/2014/main" val="10000"/>
                  </a:ext>
                </a:extLst>
              </a:tr>
              <a:tr h="4130850">
                <a:tc gridSpan="2">
                  <a:txBody>
                    <a:bodyPr/>
                    <a:lstStyle/>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This PowerPoint template produces a </a:t>
                      </a:r>
                      <a:r>
                        <a:rPr lang="en-US" sz="2100" i="0" u="none" strike="noStrike" cap="none">
                          <a:solidFill>
                            <a:srgbClr val="FFC000"/>
                          </a:solidFill>
                          <a:latin typeface="Arial"/>
                          <a:ea typeface="Arial"/>
                          <a:cs typeface="Arial"/>
                          <a:sym typeface="Arial"/>
                        </a:rPr>
                        <a:t>42x60” </a:t>
                      </a:r>
                      <a:r>
                        <a:rPr lang="en-US" sz="2100" i="0" u="none" strike="noStrike" cap="none">
                          <a:solidFill>
                            <a:srgbClr val="D9D9D9"/>
                          </a:solidFill>
                          <a:latin typeface="Arial"/>
                          <a:ea typeface="Arial"/>
                          <a:cs typeface="Arial"/>
                          <a:sym typeface="Arial"/>
                        </a:rPr>
                        <a:t>presentation poster. You can use it to create your research poster by placing your title, subtitle, text, tables, charts and photos. </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i="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We provide a series of online tutorials that will guide you through the poster design process and answer your poster production questions. For complete template tutorials, go online to </a:t>
                      </a:r>
                      <a:r>
                        <a:rPr lang="en-US" sz="2100" i="0" u="none" strike="noStrike" cap="none">
                          <a:solidFill>
                            <a:srgbClr val="FFC000"/>
                          </a:solidFill>
                          <a:latin typeface="Arial"/>
                          <a:ea typeface="Arial"/>
                          <a:cs typeface="Arial"/>
                          <a:sym typeface="Arial"/>
                        </a:rPr>
                        <a:t>PosterPresentations.com</a:t>
                      </a:r>
                      <a:r>
                        <a:rPr lang="en-US" sz="2100" i="0" u="none" strike="noStrike" cap="none">
                          <a:solidFill>
                            <a:srgbClr val="D9D9D9"/>
                          </a:solidFill>
                          <a:latin typeface="Arial"/>
                          <a:ea typeface="Arial"/>
                          <a:cs typeface="Arial"/>
                          <a:sym typeface="Arial"/>
                        </a:rPr>
                        <a:t> and click on the  </a:t>
                      </a:r>
                      <a:r>
                        <a:rPr lang="en-US" sz="2100" i="0" u="none" strike="noStrike" cap="none">
                          <a:solidFill>
                            <a:srgbClr val="FFC000"/>
                          </a:solidFill>
                          <a:latin typeface="Arial"/>
                          <a:ea typeface="Arial"/>
                          <a:cs typeface="Arial"/>
                          <a:sym typeface="Arial"/>
                        </a:rPr>
                        <a:t>HELP DESK</a:t>
                      </a:r>
                      <a:r>
                        <a:rPr lang="en-US" sz="2100" i="0" u="none" strike="noStrike" cap="none">
                          <a:solidFill>
                            <a:srgbClr val="D9D9D9"/>
                          </a:solidFill>
                          <a:latin typeface="Arial"/>
                          <a:ea typeface="Arial"/>
                          <a:cs typeface="Arial"/>
                          <a:sym typeface="Arial"/>
                        </a:rPr>
                        <a:t> tab.</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i="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i="0" u="none" strike="noStrike" cap="none">
                          <a:solidFill>
                            <a:srgbClr val="D9D9D9"/>
                          </a:solidFill>
                          <a:latin typeface="Arial"/>
                          <a:ea typeface="Arial"/>
                          <a:cs typeface="Arial"/>
                          <a:sym typeface="Arial"/>
                        </a:rPr>
                        <a:t>To print your poster using our same-day professional printing service, go online to </a:t>
                      </a:r>
                      <a:r>
                        <a:rPr lang="en-US" sz="2100" i="0" u="none" strike="noStrike" cap="none">
                          <a:solidFill>
                            <a:srgbClr val="FFC000"/>
                          </a:solidFill>
                          <a:latin typeface="Arial"/>
                          <a:ea typeface="Arial"/>
                          <a:cs typeface="Arial"/>
                          <a:sym typeface="Arial"/>
                        </a:rPr>
                        <a:t>PosterPresentations.com</a:t>
                      </a:r>
                      <a:r>
                        <a:rPr lang="en-US" sz="2100" i="0" u="none" strike="noStrike" cap="none">
                          <a:solidFill>
                            <a:srgbClr val="D9D9D9"/>
                          </a:solidFill>
                          <a:latin typeface="Arial"/>
                          <a:ea typeface="Arial"/>
                          <a:cs typeface="Arial"/>
                          <a:sym typeface="Arial"/>
                        </a:rPr>
                        <a:t> and click on "</a:t>
                      </a:r>
                      <a:r>
                        <a:rPr lang="en-US" sz="2100" i="0" u="none" strike="noStrike" cap="none">
                          <a:solidFill>
                            <a:srgbClr val="FFC000"/>
                          </a:solidFill>
                          <a:latin typeface="Arial"/>
                          <a:ea typeface="Arial"/>
                          <a:cs typeface="Arial"/>
                          <a:sym typeface="Arial"/>
                        </a:rPr>
                        <a:t>Order your poster</a:t>
                      </a:r>
                      <a:r>
                        <a:rPr lang="en-US" sz="2100" i="0" u="none" strike="noStrike" cap="none">
                          <a:solidFill>
                            <a:srgbClr val="D9D9D9"/>
                          </a:solidFill>
                          <a:latin typeface="Arial"/>
                          <a:ea typeface="Arial"/>
                          <a:cs typeface="Arial"/>
                          <a:sym typeface="Arial"/>
                        </a:rPr>
                        <a:t>".</a:t>
                      </a:r>
                      <a:endParaRPr sz="2100" b="1" u="none" strike="noStrike" cap="none">
                        <a:solidFill>
                          <a:srgbClr val="D9D9D9"/>
                        </a:solidFill>
                        <a:latin typeface="Arial"/>
                        <a:ea typeface="Arial"/>
                        <a:cs typeface="Arial"/>
                        <a:sym typeface="Arial"/>
                      </a:endParaRPr>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1"/>
                  </a:ext>
                </a:extLst>
              </a:tr>
              <a:tr h="4490000">
                <a:tc>
                  <a:txBody>
                    <a:bodyPr/>
                    <a:lstStyle/>
                    <a:p>
                      <a:pPr marL="0" marR="0" lvl="0" indent="0" algn="ctr"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p>
                      <a:pPr marL="0" marR="0" lvl="0" indent="0" algn="ctr"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p>
                      <a:pPr marL="0" marR="0" lvl="0" indent="0" algn="ctr" rtl="0">
                        <a:lnSpc>
                          <a:spcPct val="100000"/>
                        </a:lnSpc>
                        <a:spcBef>
                          <a:spcPts val="0"/>
                        </a:spcBef>
                        <a:spcAft>
                          <a:spcPts val="0"/>
                        </a:spcAft>
                        <a:buClr>
                          <a:srgbClr val="000000"/>
                        </a:buClr>
                        <a:buSzPts val="2100"/>
                        <a:buFont typeface="Arial"/>
                        <a:buNone/>
                      </a:pPr>
                      <a:r>
                        <a:rPr lang="en-US" sz="2100" u="none" strike="noStrike" cap="none">
                          <a:solidFill>
                            <a:schemeClr val="lt1"/>
                          </a:solidFill>
                          <a:latin typeface="Arial"/>
                          <a:ea typeface="Arial"/>
                          <a:cs typeface="Arial"/>
                          <a:sym typeface="Arial"/>
                        </a:rPr>
                        <a:t>This is a template for a</a:t>
                      </a:r>
                      <a:endParaRPr sz="2400" u="none" strike="noStrike" cap="none"/>
                    </a:p>
                    <a:p>
                      <a:pPr marL="0" marR="0" lvl="0" indent="0" algn="ctr" rtl="0">
                        <a:lnSpc>
                          <a:spcPct val="100000"/>
                        </a:lnSpc>
                        <a:spcBef>
                          <a:spcPts val="0"/>
                        </a:spcBef>
                        <a:spcAft>
                          <a:spcPts val="0"/>
                        </a:spcAft>
                        <a:buClr>
                          <a:schemeClr val="lt1"/>
                        </a:buClr>
                        <a:buSzPts val="2100"/>
                        <a:buFont typeface="Arial"/>
                        <a:buNone/>
                      </a:pPr>
                      <a:r>
                        <a:rPr lang="en-US" sz="2100" u="none" strike="noStrike" cap="none">
                          <a:solidFill>
                            <a:schemeClr val="lt1"/>
                          </a:solidFill>
                          <a:latin typeface="Arial"/>
                          <a:ea typeface="Arial"/>
                          <a:cs typeface="Arial"/>
                          <a:sym typeface="Arial"/>
                        </a:rPr>
                        <a:t>presentation poster </a:t>
                      </a:r>
                      <a:br>
                        <a:rPr lang="en-US" sz="2100" u="none" strike="noStrike" cap="none">
                          <a:solidFill>
                            <a:schemeClr val="lt1"/>
                          </a:solidFill>
                          <a:latin typeface="Arial"/>
                          <a:ea typeface="Arial"/>
                          <a:cs typeface="Arial"/>
                          <a:sym typeface="Arial"/>
                        </a:rPr>
                      </a:br>
                      <a:r>
                        <a:rPr lang="en-US" sz="3400" b="1" u="none" strike="noStrike" cap="none">
                          <a:solidFill>
                            <a:srgbClr val="FFC000"/>
                          </a:solidFill>
                          <a:latin typeface="Arial"/>
                          <a:ea typeface="Arial"/>
                          <a:cs typeface="Arial"/>
                          <a:sym typeface="Arial"/>
                        </a:rPr>
                        <a:t>42 inches tall</a:t>
                      </a:r>
                      <a:br>
                        <a:rPr lang="en-US" sz="3400" b="1" u="none" strike="noStrike" cap="none">
                          <a:solidFill>
                            <a:srgbClr val="FFC000"/>
                          </a:solidFill>
                          <a:latin typeface="Arial"/>
                          <a:ea typeface="Arial"/>
                          <a:cs typeface="Arial"/>
                          <a:sym typeface="Arial"/>
                        </a:rPr>
                      </a:br>
                      <a:r>
                        <a:rPr lang="en-US" sz="3400" b="1" u="none" strike="noStrike" cap="none">
                          <a:solidFill>
                            <a:srgbClr val="FFC000"/>
                          </a:solidFill>
                          <a:latin typeface="Arial"/>
                          <a:ea typeface="Arial"/>
                          <a:cs typeface="Arial"/>
                          <a:sym typeface="Arial"/>
                        </a:rPr>
                        <a:t>by</a:t>
                      </a:r>
                      <a:br>
                        <a:rPr lang="en-US" sz="3400" b="1" u="none" strike="noStrike" cap="none">
                          <a:solidFill>
                            <a:srgbClr val="FFC000"/>
                          </a:solidFill>
                          <a:latin typeface="Arial"/>
                          <a:ea typeface="Arial"/>
                          <a:cs typeface="Arial"/>
                          <a:sym typeface="Arial"/>
                        </a:rPr>
                      </a:br>
                      <a:r>
                        <a:rPr lang="en-US" sz="3400" b="1" u="none" strike="noStrike" cap="none">
                          <a:solidFill>
                            <a:srgbClr val="FFC000"/>
                          </a:solidFill>
                          <a:latin typeface="Arial"/>
                          <a:ea typeface="Arial"/>
                          <a:cs typeface="Arial"/>
                          <a:sym typeface="Arial"/>
                        </a:rPr>
                        <a:t>60 inches wide</a:t>
                      </a:r>
                      <a:r>
                        <a:rPr lang="en-US" sz="2100" u="none" strike="noStrike" cap="none">
                          <a:solidFill>
                            <a:schemeClr val="lt1"/>
                          </a:solidFill>
                          <a:latin typeface="Arial"/>
                          <a:ea typeface="Arial"/>
                          <a:cs typeface="Arial"/>
                          <a:sym typeface="Arial"/>
                        </a:rPr>
                        <a:t/>
                      </a:r>
                      <a:br>
                        <a:rPr lang="en-US" sz="2100" u="none" strike="noStrike" cap="none">
                          <a:solidFill>
                            <a:schemeClr val="lt1"/>
                          </a:solidFill>
                          <a:latin typeface="Arial"/>
                          <a:ea typeface="Arial"/>
                          <a:cs typeface="Arial"/>
                          <a:sym typeface="Arial"/>
                        </a:rPr>
                      </a:br>
                      <a:endParaRPr sz="2100" u="none" strike="noStrike" cap="none">
                        <a:solidFill>
                          <a:srgbClr val="1F3A4E"/>
                        </a:solidFill>
                      </a:endParaRPr>
                    </a:p>
                  </a:txBody>
                  <a:tcPr marL="146325" marR="146325" marT="78400" marB="78400">
                    <a:solidFill>
                      <a:srgbClr val="010101"/>
                    </a:solidFill>
                  </a:tcPr>
                </a:tc>
                <a:tc>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Important: Check the template size</a:t>
                      </a:r>
                      <a:r>
                        <a:rPr lang="en-US" sz="2100" b="0" u="none" strike="noStrike" cap="none">
                          <a:solidFill>
                            <a:srgbClr val="FFC000"/>
                          </a:solidFill>
                          <a:latin typeface="Arial"/>
                          <a:ea typeface="Arial"/>
                          <a:cs typeface="Arial"/>
                          <a:sym typeface="Arial"/>
                        </a:rPr>
                        <a:t/>
                      </a:r>
                      <a:br>
                        <a:rPr lang="en-US" sz="2100" b="0" u="none" strike="noStrike" cap="none">
                          <a:solidFill>
                            <a:srgbClr val="FFC000"/>
                          </a:solidFill>
                          <a:latin typeface="Arial"/>
                          <a:ea typeface="Arial"/>
                          <a:cs typeface="Arial"/>
                          <a:sym typeface="Arial"/>
                        </a:rPr>
                      </a:br>
                      <a:r>
                        <a:rPr lang="en-US" sz="2100" b="0" u="none" strike="noStrike" cap="none">
                          <a:solidFill>
                            <a:srgbClr val="D9D9D9"/>
                          </a:solidFill>
                          <a:latin typeface="Arial"/>
                          <a:ea typeface="Arial"/>
                          <a:cs typeface="Arial"/>
                          <a:sym typeface="Arial"/>
                        </a:rPr>
                        <a:t>Before you start working on your poster and to avoid printing problems check that you have downloaded and that you are using the correct size template for your poster presentation.</a:t>
                      </a:r>
                      <a:br>
                        <a:rPr lang="en-US" sz="2100" b="0" u="none" strike="noStrike" cap="none">
                          <a:solidFill>
                            <a:srgbClr val="D9D9D9"/>
                          </a:solidFill>
                          <a:latin typeface="Arial"/>
                          <a:ea typeface="Arial"/>
                          <a:cs typeface="Arial"/>
                          <a:sym typeface="Arial"/>
                        </a:rPr>
                      </a:br>
                      <a:r>
                        <a:rPr lang="en-US" sz="2100" b="0" u="none" strike="noStrike" cap="none">
                          <a:solidFill>
                            <a:srgbClr val="D9D9D9"/>
                          </a:solidFill>
                          <a:latin typeface="Arial"/>
                          <a:ea typeface="Arial"/>
                          <a:cs typeface="Arial"/>
                          <a:sym typeface="Arial"/>
                        </a:rPr>
                        <a:t>This template can also be printed at the following sizes without distortion and without any additional formatting:</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36 tall x 51.42 wide</a:t>
                      </a:r>
                      <a:br>
                        <a:rPr lang="en-US" sz="2100" b="0" u="none" strike="noStrike" cap="none">
                          <a:solidFill>
                            <a:srgbClr val="FFC000"/>
                          </a:solidFill>
                          <a:latin typeface="Arial"/>
                          <a:ea typeface="Arial"/>
                          <a:cs typeface="Arial"/>
                          <a:sym typeface="Arial"/>
                        </a:rPr>
                      </a:br>
                      <a:r>
                        <a:rPr lang="en-US" sz="2100" b="0" u="none" strike="noStrike" cap="none">
                          <a:solidFill>
                            <a:srgbClr val="FFC000"/>
                          </a:solidFill>
                          <a:latin typeface="Arial"/>
                          <a:ea typeface="Arial"/>
                          <a:cs typeface="Arial"/>
                          <a:sym typeface="Arial"/>
                        </a:rPr>
                        <a:t>48 tall x 68.57 wide</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2"/>
                  </a:ext>
                </a:extLst>
              </a:tr>
              <a:tr h="4211400">
                <a:tc>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146325" marR="146325" marT="78400" marB="78400"/>
                </a:tc>
                <a:tc>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a:t>
                      </a:r>
                      <a:r>
                        <a:rPr lang="en-US" sz="4200" b="1" u="none" strike="noStrike" cap="none">
                          <a:solidFill>
                            <a:srgbClr val="FFC000"/>
                          </a:solidFill>
                          <a:latin typeface="Arial"/>
                          <a:ea typeface="Arial"/>
                          <a:cs typeface="Arial"/>
                          <a:sym typeface="Arial"/>
                        </a:rPr>
                        <a:t>Zoom in </a:t>
                      </a:r>
                      <a:r>
                        <a:rPr lang="en-US" sz="2400" b="1" u="none" strike="noStrike" cap="none">
                          <a:solidFill>
                            <a:srgbClr val="FFC000"/>
                          </a:solidFill>
                          <a:latin typeface="Arial"/>
                          <a:ea typeface="Arial"/>
                          <a:cs typeface="Arial"/>
                          <a:sym typeface="Arial"/>
                        </a:rPr>
                        <a:t>and </a:t>
                      </a:r>
                      <a:r>
                        <a:rPr lang="en-US" sz="1900" b="1" u="none" strike="noStrike" cap="none">
                          <a:solidFill>
                            <a:srgbClr val="FFC000"/>
                          </a:solidFill>
                          <a:latin typeface="Arial"/>
                          <a:ea typeface="Arial"/>
                          <a:cs typeface="Arial"/>
                          <a:sym typeface="Arial"/>
                        </a:rPr>
                        <a:t>out</a:t>
                      </a:r>
                      <a:endParaRPr sz="2400" b="1" u="none" strike="noStrike" cap="none">
                        <a:solidFill>
                          <a:srgbClr val="FFC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Use the PowerPoint zoom tool to adjust the screen magnification to view comfortably. PowerPoint provides 2 ways to zoom: </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1. </a:t>
                      </a:r>
                      <a:r>
                        <a:rPr lang="en-US" sz="2100" b="0" u="none" strike="noStrike" cap="none">
                          <a:solidFill>
                            <a:srgbClr val="D9D9D9"/>
                          </a:solidFill>
                          <a:latin typeface="Arial"/>
                          <a:ea typeface="Arial"/>
                          <a:cs typeface="Arial"/>
                          <a:sym typeface="Arial"/>
                        </a:rPr>
                        <a:t>On the top menu bar click on the VIEW tab and then click on ZOOM. Choose the zoom percentage that works best for you. </a:t>
                      </a:r>
                      <a:br>
                        <a:rPr lang="en-US" sz="2100" b="0" u="none" strike="noStrike" cap="none">
                          <a:solidFill>
                            <a:srgbClr val="D9D9D9"/>
                          </a:solidFill>
                          <a:latin typeface="Arial"/>
                          <a:ea typeface="Arial"/>
                          <a:cs typeface="Arial"/>
                          <a:sym typeface="Arial"/>
                        </a:rPr>
                      </a:br>
                      <a:r>
                        <a:rPr lang="en-US" sz="2100" b="0" u="none" strike="noStrike" cap="none">
                          <a:solidFill>
                            <a:srgbClr val="FFC000"/>
                          </a:solidFill>
                          <a:latin typeface="Arial"/>
                          <a:ea typeface="Arial"/>
                          <a:cs typeface="Arial"/>
                          <a:sym typeface="Arial"/>
                        </a:rPr>
                        <a:t>2. </a:t>
                      </a:r>
                      <a:r>
                        <a:rPr lang="en-US" sz="2100" b="0" u="none" strike="noStrike" cap="none">
                          <a:solidFill>
                            <a:srgbClr val="D9D9D9"/>
                          </a:solidFill>
                          <a:latin typeface="Arial"/>
                          <a:ea typeface="Arial"/>
                          <a:cs typeface="Arial"/>
                          <a:sym typeface="Arial"/>
                        </a:rPr>
                        <a:t>For better zoom flexibility, use the zoom slider at the bottom right of the window.</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3"/>
                  </a:ext>
                </a:extLst>
              </a:tr>
              <a:tr h="2020525">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Ruler and Guides</a:t>
                      </a:r>
                      <a:r>
                        <a:rPr lang="en-US" sz="2100" b="0" u="none" strike="noStrike" cap="none">
                          <a:solidFill>
                            <a:srgbClr val="FFC000"/>
                          </a:solidFill>
                          <a:latin typeface="Arial"/>
                          <a:ea typeface="Arial"/>
                          <a:cs typeface="Arial"/>
                          <a:sym typeface="Arial"/>
                        </a:rPr>
                        <a:t/>
                      </a:r>
                      <a:br>
                        <a:rPr lang="en-US" sz="2100" b="0" u="none" strike="noStrike" cap="none">
                          <a:solidFill>
                            <a:srgbClr val="FFC000"/>
                          </a:solidFill>
                          <a:latin typeface="Arial"/>
                          <a:ea typeface="Arial"/>
                          <a:cs typeface="Arial"/>
                          <a:sym typeface="Arial"/>
                        </a:rPr>
                      </a:br>
                      <a:r>
                        <a:rPr lang="en-US" sz="2100" b="0" u="none" strike="noStrike" cap="none">
                          <a:solidFill>
                            <a:srgbClr val="D9D9D9"/>
                          </a:solidFill>
                          <a:latin typeface="Arial"/>
                          <a:ea typeface="Arial"/>
                          <a:cs typeface="Arial"/>
                          <a:sym typeface="Arial"/>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endParaRPr sz="2400" u="none" strike="noStrike" cap="none"/>
                    </a:p>
                  </a:txBody>
                  <a:tcPr marL="146325" marR="146325" marT="78400" marB="78400">
                    <a:solidFill>
                      <a:srgbClr val="010101"/>
                    </a:solidFill>
                  </a:tcPr>
                </a:tc>
                <a:tc hMerge="1">
                  <a:txBody>
                    <a:bodyPr/>
                    <a:lstStyle/>
                    <a:p>
                      <a:endParaRPr lang="en-US"/>
                    </a:p>
                  </a:txBody>
                  <a:tcPr/>
                </a:tc>
                <a:extLst>
                  <a:ext uri="{0D108BD9-81ED-4DB2-BD59-A6C34878D82A}">
                    <a16:rowId xmlns:a16="http://schemas.microsoft.com/office/drawing/2014/main" val="10004"/>
                  </a:ext>
                </a:extLst>
              </a:tr>
              <a:tr h="3981550">
                <a:tc>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146325" marR="146325" marT="78400" marB="78400"/>
                </a:tc>
                <a:tc>
                  <a:txBody>
                    <a:bodyPr/>
                    <a:lstStyle/>
                    <a:p>
                      <a:pPr marL="0" marR="0" lvl="1"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Headers and text containers</a:t>
                      </a:r>
                      <a:r>
                        <a:rPr lang="en-US" sz="2100" b="0" u="none" strike="noStrike" cap="none">
                          <a:solidFill>
                            <a:schemeClr val="lt1"/>
                          </a:solidFill>
                          <a:latin typeface="Arial"/>
                          <a:ea typeface="Arial"/>
                          <a:cs typeface="Arial"/>
                          <a:sym typeface="Arial"/>
                        </a:rPr>
                        <a:t/>
                      </a:r>
                      <a:br>
                        <a:rPr lang="en-US" sz="2100" b="0" u="none" strike="noStrike" cap="none">
                          <a:solidFill>
                            <a:schemeClr val="lt1"/>
                          </a:solidFill>
                          <a:latin typeface="Arial"/>
                          <a:ea typeface="Arial"/>
                          <a:cs typeface="Arial"/>
                          <a:sym typeface="Arial"/>
                        </a:rPr>
                      </a:br>
                      <a:r>
                        <a:rPr lang="en-US" sz="2100" b="0" u="none" strike="noStrike" cap="none">
                          <a:solidFill>
                            <a:srgbClr val="D9D9D9"/>
                          </a:solidFill>
                          <a:latin typeface="Arial"/>
                          <a:ea typeface="Arial"/>
                          <a:cs typeface="Arial"/>
                          <a:sym typeface="Arial"/>
                        </a:rPr>
                        <a:t>Included in this template are commonly used section headers such as Abstract, Objectives, Methods, Results, etc. </a:t>
                      </a:r>
                      <a:r>
                        <a:rPr lang="en-US" sz="2100" b="0" u="none" strike="noStrike" cap="none">
                          <a:solidFill>
                            <a:schemeClr val="lt1"/>
                          </a:solidFill>
                          <a:latin typeface="Arial"/>
                          <a:ea typeface="Arial"/>
                          <a:cs typeface="Arial"/>
                          <a:sym typeface="Arial"/>
                        </a:rPr>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Click inside a section header to add its text. </a:t>
                      </a:r>
                      <a:r>
                        <a:rPr lang="en-US" sz="2100" b="0" u="none" strike="noStrike" cap="none">
                          <a:solidFill>
                            <a:schemeClr val="lt1"/>
                          </a:solidFill>
                          <a:latin typeface="Arial"/>
                          <a:ea typeface="Arial"/>
                          <a:cs typeface="Arial"/>
                          <a:sym typeface="Arial"/>
                        </a:rPr>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To add another header, click on edge of the section box so that it is outlined. Copy and paste it. </a:t>
                      </a:r>
                      <a:r>
                        <a:rPr lang="en-US" sz="2100" b="0" u="none" strike="noStrike" cap="none">
                          <a:solidFill>
                            <a:schemeClr val="lt1"/>
                          </a:solidFill>
                          <a:latin typeface="Arial"/>
                          <a:ea typeface="Arial"/>
                          <a:cs typeface="Arial"/>
                          <a:sym typeface="Arial"/>
                        </a:rPr>
                        <a:t/>
                      </a:r>
                      <a:br>
                        <a:rPr lang="en-US" sz="2100" b="0" u="none" strike="noStrike" cap="none">
                          <a:solidFill>
                            <a:schemeClr val="lt1"/>
                          </a:solidFill>
                          <a:latin typeface="Arial"/>
                          <a:ea typeface="Arial"/>
                          <a:cs typeface="Arial"/>
                          <a:sym typeface="Arial"/>
                        </a:rPr>
                      </a:br>
                      <a:r>
                        <a:rPr lang="en-US" sz="2100" b="0" u="none" strike="noStrike" cap="none">
                          <a:solidFill>
                            <a:srgbClr val="FFC000"/>
                          </a:solidFill>
                          <a:latin typeface="Arial"/>
                          <a:ea typeface="Arial"/>
                          <a:cs typeface="Arial"/>
                          <a:sym typeface="Arial"/>
                        </a:rPr>
                        <a:t>-</a:t>
                      </a:r>
                      <a:r>
                        <a:rPr lang="en-US" sz="2100" b="0" u="none" strike="noStrike" cap="none">
                          <a:solidFill>
                            <a:schemeClr val="lt1"/>
                          </a:solidFill>
                          <a:latin typeface="Arial"/>
                          <a:ea typeface="Arial"/>
                          <a:cs typeface="Arial"/>
                          <a:sym typeface="Arial"/>
                        </a:rPr>
                        <a:t> </a:t>
                      </a:r>
                      <a:r>
                        <a:rPr lang="en-US" sz="2100" b="0" u="none" strike="noStrike" cap="none">
                          <a:solidFill>
                            <a:srgbClr val="D9D9D9"/>
                          </a:solidFill>
                          <a:latin typeface="Arial"/>
                          <a:ea typeface="Arial"/>
                          <a:cs typeface="Arial"/>
                          <a:sym typeface="Arial"/>
                        </a:rPr>
                        <a:t>To increase its size, click on the white circles and expand to the the desired size.</a:t>
                      </a:r>
                      <a:endParaRPr sz="2400" u="none" strike="noStrike" cap="none"/>
                    </a:p>
                  </a:txBody>
                  <a:tcPr marL="292600" marR="146325" marT="235125" marB="78400">
                    <a:solidFill>
                      <a:srgbClr val="010101"/>
                    </a:solidFill>
                  </a:tcPr>
                </a:tc>
                <a:extLst>
                  <a:ext uri="{0D108BD9-81ED-4DB2-BD59-A6C34878D82A}">
                    <a16:rowId xmlns:a16="http://schemas.microsoft.com/office/drawing/2014/main" val="10005"/>
                  </a:ext>
                </a:extLst>
              </a:tr>
              <a:tr h="3455725">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Adding content to the poster</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endParaRPr sz="2400" u="none" strike="noStrike" cap="none"/>
                    </a:p>
                    <a:p>
                      <a:pPr marL="584200" marR="0" lvl="0" indent="-590550" algn="l" rtl="0">
                        <a:lnSpc>
                          <a:spcPct val="100000"/>
                        </a:lnSpc>
                        <a:spcBef>
                          <a:spcPts val="0"/>
                        </a:spcBef>
                        <a:spcAft>
                          <a:spcPts val="0"/>
                        </a:spcAft>
                        <a:buClr>
                          <a:srgbClr val="D9D9D9"/>
                        </a:buClr>
                        <a:buSzPts val="2100"/>
                        <a:buFont typeface="Arial"/>
                        <a:buChar char="-"/>
                      </a:pPr>
                      <a:r>
                        <a:rPr lang="en-US" sz="2100" u="none" strike="noStrike" cap="none">
                          <a:solidFill>
                            <a:srgbClr val="D9D9D9"/>
                          </a:solidFill>
                          <a:latin typeface="Arial"/>
                          <a:ea typeface="Arial"/>
                          <a:cs typeface="Arial"/>
                          <a:sym typeface="Arial"/>
                        </a:rPr>
                        <a:t>If you run out of room, try to reduce the size of your fonts and/or the size of your graphics. If there is a lot of empty space try to increase your font sizes and the size of your graphics. The font used for references can be smaller.</a:t>
                      </a:r>
                      <a:endParaRPr sz="2100" u="none" strike="noStrike" cap="none">
                        <a:solidFill>
                          <a:srgbClr val="D9D9D9"/>
                        </a:solidFill>
                        <a:latin typeface="Arial"/>
                        <a:ea typeface="Arial"/>
                        <a:cs typeface="Arial"/>
                        <a:sym typeface="Arial"/>
                      </a:endParaRPr>
                    </a:p>
                  </a:txBody>
                  <a:tcPr marL="146325" marR="146325" marT="78400" marB="78400">
                    <a:solidFill>
                      <a:srgbClr val="010101"/>
                    </a:solidFill>
                  </a:tcPr>
                </a:tc>
                <a:tc hMerge="1">
                  <a:txBody>
                    <a:bodyPr/>
                    <a:lstStyle/>
                    <a:p>
                      <a:endParaRPr lang="en-US"/>
                    </a:p>
                  </a:txBody>
                  <a:tcPr/>
                </a:tc>
                <a:extLst>
                  <a:ext uri="{0D108BD9-81ED-4DB2-BD59-A6C34878D82A}">
                    <a16:rowId xmlns:a16="http://schemas.microsoft.com/office/drawing/2014/main" val="10006"/>
                  </a:ext>
                </a:extLst>
              </a:tr>
              <a:tr h="2334800">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Photos</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b="0" i="0" u="none" strike="noStrike" cap="none">
                          <a:solidFill>
                            <a:srgbClr val="D9D9D9"/>
                          </a:solidFill>
                          <a:latin typeface="Arial"/>
                          <a:ea typeface="Arial"/>
                          <a:cs typeface="Arial"/>
                          <a:sym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7"/>
                  </a:ext>
                </a:extLst>
              </a:tr>
              <a:tr h="2251850">
                <a:tc gridSpan="2">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chemeClr val="lt1"/>
                        </a:solidFill>
                        <a:latin typeface="Arial"/>
                        <a:ea typeface="Arial"/>
                        <a:cs typeface="Arial"/>
                        <a:sym typeface="Arial"/>
                      </a:endParaRPr>
                    </a:p>
                  </a:txBody>
                  <a:tcPr marL="292600" marR="146325" marT="235125" marB="78400"/>
                </a:tc>
                <a:tc hMerge="1">
                  <a:txBody>
                    <a:bodyPr/>
                    <a:lstStyle/>
                    <a:p>
                      <a:endParaRPr lang="en-US"/>
                    </a:p>
                  </a:txBody>
                  <a:tcPr/>
                </a:tc>
                <a:extLst>
                  <a:ext uri="{0D108BD9-81ED-4DB2-BD59-A6C34878D82A}">
                    <a16:rowId xmlns:a16="http://schemas.microsoft.com/office/drawing/2014/main" val="10008"/>
                  </a:ext>
                </a:extLst>
              </a:tr>
              <a:tr h="1485650">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Quality check your graphics</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Zoom in and look at your images at 100%-200% magnification. If they look clear, they will print well. </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9"/>
                  </a:ext>
                </a:extLst>
              </a:tr>
              <a:tr h="3129800">
                <a:tc gridSpan="2">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chemeClr val="lt1"/>
                        </a:solidFill>
                        <a:latin typeface="Arial"/>
                        <a:ea typeface="Arial"/>
                        <a:cs typeface="Arial"/>
                        <a:sym typeface="Arial"/>
                      </a:endParaRPr>
                    </a:p>
                  </a:txBody>
                  <a:tcPr marL="292600" marR="146325" marT="235125" marB="78400"/>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3" name="Google Shape;13;p2"/>
          <p:cNvGraphicFramePr/>
          <p:nvPr/>
        </p:nvGraphicFramePr>
        <p:xfrm>
          <a:off x="44669742" y="0"/>
          <a:ext cx="9763975" cy="32918425"/>
        </p:xfrm>
        <a:graphic>
          <a:graphicData uri="http://schemas.openxmlformats.org/drawingml/2006/table">
            <a:tbl>
              <a:tblPr firstRow="1" bandRow="1">
                <a:noFill/>
                <a:tableStyleId>{32380662-BBD1-4DA5-9F5C-E858F572F63F}</a:tableStyleId>
              </a:tblPr>
              <a:tblGrid>
                <a:gridCol w="4892650">
                  <a:extLst>
                    <a:ext uri="{9D8B030D-6E8A-4147-A177-3AD203B41FA5}">
                      <a16:colId xmlns:a16="http://schemas.microsoft.com/office/drawing/2014/main" val="20000"/>
                    </a:ext>
                  </a:extLst>
                </a:gridCol>
                <a:gridCol w="4871325">
                  <a:extLst>
                    <a:ext uri="{9D8B030D-6E8A-4147-A177-3AD203B41FA5}">
                      <a16:colId xmlns:a16="http://schemas.microsoft.com/office/drawing/2014/main" val="20001"/>
                    </a:ext>
                  </a:extLst>
                </a:gridCol>
              </a:tblGrid>
              <a:tr h="1693450">
                <a:tc gridSpan="2">
                  <a:txBody>
                    <a:bodyPr/>
                    <a:lstStyle/>
                    <a:p>
                      <a:pPr marL="0" marR="0" lvl="0" indent="0" algn="ctr" rtl="0">
                        <a:lnSpc>
                          <a:spcPct val="100000"/>
                        </a:lnSpc>
                        <a:spcBef>
                          <a:spcPts val="0"/>
                        </a:spcBef>
                        <a:spcAft>
                          <a:spcPts val="0"/>
                        </a:spcAft>
                        <a:buClr>
                          <a:srgbClr val="1F3A4E"/>
                        </a:buClr>
                        <a:buSzPts val="3400"/>
                        <a:buFont typeface="Arial Black"/>
                        <a:buNone/>
                      </a:pPr>
                      <a:r>
                        <a:rPr lang="en-US" sz="3400" b="0" u="none" strike="noStrike" cap="none">
                          <a:solidFill>
                            <a:srgbClr val="1F3A4E"/>
                          </a:solidFill>
                          <a:latin typeface="Arial Black"/>
                          <a:ea typeface="Arial Black"/>
                          <a:cs typeface="Arial Black"/>
                          <a:sym typeface="Arial Black"/>
                        </a:rPr>
                        <a:t>QUICK START GUIDE</a:t>
                      </a:r>
                      <a:br>
                        <a:rPr lang="en-US" sz="3400" b="0" u="none" strike="noStrike" cap="none">
                          <a:solidFill>
                            <a:srgbClr val="1F3A4E"/>
                          </a:solidFill>
                          <a:latin typeface="Arial Black"/>
                          <a:ea typeface="Arial Black"/>
                          <a:cs typeface="Arial Black"/>
                          <a:sym typeface="Arial Black"/>
                        </a:rPr>
                      </a:br>
                      <a:r>
                        <a:rPr lang="en-US" sz="2700" b="1" u="none" strike="noStrike" cap="none">
                          <a:solidFill>
                            <a:srgbClr val="FF0000"/>
                          </a:solidFill>
                          <a:latin typeface="Trebuchet MS"/>
                          <a:ea typeface="Trebuchet MS"/>
                          <a:cs typeface="Trebuchet MS"/>
                          <a:sym typeface="Trebuchet MS"/>
                        </a:rPr>
                        <a:t>(THIS SIDEBAR WILL NOT PRINT)</a:t>
                      </a:r>
                      <a:endParaRPr sz="3400" b="1" u="none" strike="noStrike" cap="none">
                        <a:solidFill>
                          <a:schemeClr val="lt1"/>
                        </a:solidFill>
                        <a:latin typeface="Trebuchet MS"/>
                        <a:ea typeface="Trebuchet MS"/>
                        <a:cs typeface="Trebuchet MS"/>
                        <a:sym typeface="Trebuchet MS"/>
                      </a:endParaRPr>
                    </a:p>
                  </a:txBody>
                  <a:tcPr marL="292600" marR="146325" marT="235125" marB="78400">
                    <a:solidFill>
                      <a:srgbClr val="FFC000"/>
                    </a:solidFill>
                  </a:tcPr>
                </a:tc>
                <a:tc hMerge="1">
                  <a:txBody>
                    <a:bodyPr/>
                    <a:lstStyle/>
                    <a:p>
                      <a:endParaRPr lang="en-US"/>
                    </a:p>
                  </a:txBody>
                  <a:tcPr/>
                </a:tc>
                <a:extLst>
                  <a:ext uri="{0D108BD9-81ED-4DB2-BD59-A6C34878D82A}">
                    <a16:rowId xmlns:a16="http://schemas.microsoft.com/office/drawing/2014/main" val="10000"/>
                  </a:ext>
                </a:extLst>
              </a:tr>
              <a:tr h="5363550">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change the template colors</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You can change the overall template color theme by clicking on the COLORS dropdown menu under the DESIGN tab. You can see a tutorial here: </a:t>
                      </a:r>
                      <a:r>
                        <a:rPr lang="en-US" sz="2100" u="sng" strike="noStrike" cap="none">
                          <a:solidFill>
                            <a:srgbClr val="FFC000"/>
                          </a:solidFill>
                          <a:hlinkClick r:id="rId3">
                            <a:extLst>
                              <a:ext uri="{A12FA001-AC4F-418D-AE19-62706E023703}">
                                <ahyp:hlinkClr xmlns:ahyp="http://schemas.microsoft.com/office/drawing/2018/hyperlinkcolor" xmlns="" val="tx"/>
                              </a:ext>
                            </a:extLst>
                          </a:hlinkClick>
                        </a:rPr>
                        <a:t>https://www.posterpresentations.com/how-to-change-the-research-poster-template-colors.html</a:t>
                      </a:r>
                      <a:endParaRPr sz="2100" u="none" strike="noStrike" cap="none">
                        <a:solidFill>
                          <a:srgbClr val="FFC000"/>
                        </a:solidFill>
                      </a:endParaRPr>
                    </a:p>
                    <a:p>
                      <a:pPr marL="0" marR="0" lvl="0" indent="0" algn="l" rtl="0">
                        <a:lnSpc>
                          <a:spcPct val="100000"/>
                        </a:lnSpc>
                        <a:spcBef>
                          <a:spcPts val="0"/>
                        </a:spcBef>
                        <a:spcAft>
                          <a:spcPts val="0"/>
                        </a:spcAft>
                        <a:buClr>
                          <a:srgbClr val="000000"/>
                        </a:buClr>
                        <a:buSzPts val="2100"/>
                        <a:buFont typeface="Arial"/>
                        <a:buNone/>
                      </a:pPr>
                      <a:endParaRPr sz="2100" b="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You can also manually change the color of individual elements by going to VIEW &gt; SLIDE MASTER. On the left side of your screen select the background master where you can change the template background, column sizes, etc. </a:t>
                      </a:r>
                      <a:endParaRPr sz="2400" u="none" strike="noStrike" cap="none"/>
                    </a:p>
                    <a:p>
                      <a:pPr marL="0" marR="0" lvl="0" indent="0" algn="l" rtl="0">
                        <a:lnSpc>
                          <a:spcPct val="100000"/>
                        </a:lnSpc>
                        <a:spcBef>
                          <a:spcPts val="0"/>
                        </a:spcBef>
                        <a:spcAft>
                          <a:spcPts val="0"/>
                        </a:spcAft>
                        <a:buClr>
                          <a:srgbClr val="000000"/>
                        </a:buClr>
                        <a:buSzPts val="2100"/>
                        <a:buFont typeface="Arial"/>
                        <a:buNone/>
                      </a:pPr>
                      <a:endParaRPr sz="2100" b="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b="0" u="none" strike="noStrike" cap="none">
                          <a:solidFill>
                            <a:srgbClr val="D9D9D9"/>
                          </a:solidFill>
                          <a:latin typeface="Arial"/>
                          <a:ea typeface="Arial"/>
                          <a:cs typeface="Arial"/>
                          <a:sym typeface="Arial"/>
                        </a:rPr>
                        <a:t>After you finish working on the SLIDE MASTER, it is important that you go to VIEW &gt; NORMAL to continue working on your poster. </a:t>
                      </a:r>
                      <a:endParaRPr sz="2400" u="none" strike="noStrike" cap="none"/>
                    </a:p>
                  </a:txBody>
                  <a:tcPr marL="292600" marR="146325" marT="235125" marB="78400">
                    <a:solidFill>
                      <a:schemeClr val="dk1"/>
                    </a:solidFill>
                  </a:tcPr>
                </a:tc>
                <a:tc hMerge="1">
                  <a:txBody>
                    <a:bodyPr/>
                    <a:lstStyle/>
                    <a:p>
                      <a:endParaRPr lang="en-US"/>
                    </a:p>
                  </a:txBody>
                  <a:tcPr/>
                </a:tc>
                <a:extLst>
                  <a:ext uri="{0D108BD9-81ED-4DB2-BD59-A6C34878D82A}">
                    <a16:rowId xmlns:a16="http://schemas.microsoft.com/office/drawing/2014/main" val="10001"/>
                  </a:ext>
                </a:extLst>
              </a:tr>
              <a:tr h="3536200">
                <a:tc gridSpan="2">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change the column layout configuration</a:t>
                      </a:r>
                      <a:endParaRPr sz="2400" u="none" strike="noStrike" cap="none"/>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You can manually change the configuration on the columns by going to VIEW &gt; SLIDE MASTER. You can delete columns, resize them or modify them as needed for your layout. </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You can see a tutorial here: </a:t>
                      </a:r>
                      <a:r>
                        <a:rPr lang="en-US" sz="2100" u="sng" strike="noStrike" cap="none">
                          <a:solidFill>
                            <a:srgbClr val="FFC000"/>
                          </a:solidFill>
                          <a:latin typeface="Arial"/>
                          <a:ea typeface="Arial"/>
                          <a:cs typeface="Arial"/>
                          <a:sym typeface="Arial"/>
                        </a:rPr>
                        <a:t>https://www.posterpresentations.com/how-to-change-the-column-configuration.html</a:t>
                      </a:r>
                      <a:endParaRPr sz="5400" u="sng" strike="noStrike" cap="none">
                        <a:solidFill>
                          <a:srgbClr val="FFC000"/>
                        </a:solidFill>
                      </a:endParaRPr>
                    </a:p>
                  </a:txBody>
                  <a:tcPr marL="292600" marR="146325" marT="235125" marB="78400">
                    <a:solidFill>
                      <a:schemeClr val="dk1"/>
                    </a:solidFill>
                  </a:tcPr>
                </a:tc>
                <a:tc hMerge="1">
                  <a:txBody>
                    <a:bodyPr/>
                    <a:lstStyle/>
                    <a:p>
                      <a:endParaRPr lang="en-US"/>
                    </a:p>
                  </a:txBody>
                  <a:tcPr/>
                </a:tc>
                <a:extLst>
                  <a:ext uri="{0D108BD9-81ED-4DB2-BD59-A6C34878D82A}">
                    <a16:rowId xmlns:a16="http://schemas.microsoft.com/office/drawing/2014/main" val="10002"/>
                  </a:ext>
                </a:extLst>
              </a:tr>
              <a:tr h="4991400">
                <a:tc>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tc>
                <a:tc row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How to hide the QUICK START GUIDE bars from the sides of the template</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The Quick Start Guides </a:t>
                      </a:r>
                      <a:r>
                        <a:rPr lang="en-US" sz="2100" u="sng" strike="noStrike" cap="none">
                          <a:solidFill>
                            <a:srgbClr val="D9D9D9"/>
                          </a:solidFill>
                          <a:latin typeface="Arial"/>
                          <a:ea typeface="Arial"/>
                          <a:cs typeface="Arial"/>
                          <a:sym typeface="Arial"/>
                        </a:rPr>
                        <a:t>are outside the template’s printable area</a:t>
                      </a:r>
                      <a:r>
                        <a:rPr lang="en-US" sz="2100" u="none" strike="noStrike" cap="none">
                          <a:solidFill>
                            <a:srgbClr val="D9D9D9"/>
                          </a:solidFill>
                          <a:latin typeface="Arial"/>
                          <a:ea typeface="Arial"/>
                          <a:cs typeface="Arial"/>
                          <a:sym typeface="Arial"/>
                        </a:rPr>
                        <a:t> and they will not be on the printed poster. </a:t>
                      </a:r>
                      <a:endParaRPr sz="2400" u="none" strike="noStrike" cap="none"/>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If you create a PDF file from your template, the guides will not be included.</a:t>
                      </a:r>
                      <a:endParaRPr sz="2400" u="none" strike="noStrike" cap="none"/>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To hide the guides click on the </a:t>
                      </a:r>
                      <a:r>
                        <a:rPr lang="en-US" sz="2100" b="1" u="none" strike="noStrike" cap="none">
                          <a:solidFill>
                            <a:srgbClr val="D9D9D9"/>
                          </a:solidFill>
                          <a:latin typeface="Arial"/>
                          <a:ea typeface="Arial"/>
                          <a:cs typeface="Arial"/>
                          <a:sym typeface="Arial"/>
                        </a:rPr>
                        <a:t>Home</a:t>
                      </a:r>
                      <a:r>
                        <a:rPr lang="en-US" sz="2100" u="none" strike="noStrike" cap="none">
                          <a:solidFill>
                            <a:srgbClr val="D9D9D9"/>
                          </a:solidFill>
                          <a:latin typeface="Arial"/>
                          <a:ea typeface="Arial"/>
                          <a:cs typeface="Arial"/>
                          <a:sym typeface="Arial"/>
                        </a:rPr>
                        <a:t> tab (top of the screen) and then click on the </a:t>
                      </a:r>
                      <a:r>
                        <a:rPr lang="en-US" sz="2100" b="1" u="none" strike="noStrike" cap="none">
                          <a:solidFill>
                            <a:srgbClr val="D9D9D9"/>
                          </a:solidFill>
                          <a:latin typeface="Arial"/>
                          <a:ea typeface="Arial"/>
                          <a:cs typeface="Arial"/>
                          <a:sym typeface="Arial"/>
                        </a:rPr>
                        <a:t>Layout</a:t>
                      </a:r>
                      <a:r>
                        <a:rPr lang="en-US" sz="2100" u="none" strike="noStrike" cap="none">
                          <a:solidFill>
                            <a:srgbClr val="D9D9D9"/>
                          </a:solidFill>
                          <a:latin typeface="Arial"/>
                          <a:ea typeface="Arial"/>
                          <a:cs typeface="Arial"/>
                          <a:sym typeface="Arial"/>
                        </a:rPr>
                        <a:t> button below to see the available layouts. Choose the </a:t>
                      </a:r>
                      <a:r>
                        <a:rPr lang="en-US" sz="2100" b="1" u="none" strike="noStrike" cap="none">
                          <a:solidFill>
                            <a:srgbClr val="D9D9D9"/>
                          </a:solidFill>
                          <a:latin typeface="Arial"/>
                          <a:ea typeface="Arial"/>
                          <a:cs typeface="Arial"/>
                          <a:sym typeface="Arial"/>
                        </a:rPr>
                        <a:t>Without Guides </a:t>
                      </a:r>
                      <a:r>
                        <a:rPr lang="en-US" sz="2100" b="0" u="none" strike="noStrike" cap="none">
                          <a:solidFill>
                            <a:srgbClr val="D9D9D9"/>
                          </a:solidFill>
                          <a:latin typeface="Arial"/>
                          <a:ea typeface="Arial"/>
                          <a:cs typeface="Arial"/>
                          <a:sym typeface="Arial"/>
                        </a:rPr>
                        <a:t>layout</a:t>
                      </a:r>
                      <a:r>
                        <a:rPr lang="en-US" sz="2100" u="none" strike="noStrike" cap="none">
                          <a:solidFill>
                            <a:srgbClr val="D9D9D9"/>
                          </a:solidFill>
                          <a:latin typeface="Arial"/>
                          <a:ea typeface="Arial"/>
                          <a:cs typeface="Arial"/>
                          <a:sym typeface="Arial"/>
                        </a:rPr>
                        <a:t>.</a:t>
                      </a:r>
                      <a:endParaRPr sz="2100" u="none" strike="noStrike" cap="none">
                        <a:solidFill>
                          <a:srgbClr val="D9D9D9"/>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solidFill>
                      <a:srgbClr val="010101"/>
                    </a:solidFill>
                  </a:tcPr>
                </a:tc>
                <a:extLst>
                  <a:ext uri="{0D108BD9-81ED-4DB2-BD59-A6C34878D82A}">
                    <a16:rowId xmlns:a16="http://schemas.microsoft.com/office/drawing/2014/main" val="10003"/>
                  </a:ext>
                </a:extLst>
              </a:tr>
              <a:tr h="2784725">
                <a:tc>
                  <a:txBody>
                    <a:bodyPr/>
                    <a:lstStyle/>
                    <a:p>
                      <a:pPr marL="0" marR="0" lvl="0" indent="0" algn="l" rtl="0">
                        <a:lnSpc>
                          <a:spcPct val="100000"/>
                        </a:lnSpc>
                        <a:spcBef>
                          <a:spcPts val="0"/>
                        </a:spcBef>
                        <a:spcAft>
                          <a:spcPts val="0"/>
                        </a:spcAft>
                        <a:buClr>
                          <a:schemeClr val="dk1"/>
                        </a:buClr>
                        <a:buSzPts val="2100"/>
                        <a:buFont typeface="Calibri"/>
                        <a:buNone/>
                      </a:pPr>
                      <a:endParaRPr sz="2100" u="none" strike="noStrike" cap="none">
                        <a:solidFill>
                          <a:srgbClr val="D9D9D9"/>
                        </a:solidFill>
                        <a:latin typeface="Arial"/>
                        <a:ea typeface="Arial"/>
                        <a:cs typeface="Arial"/>
                        <a:sym typeface="Arial"/>
                      </a:endParaRPr>
                    </a:p>
                  </a:txBody>
                  <a:tcPr marL="292600" marR="146325" marT="235125" marB="78400">
                    <a:solidFill>
                      <a:srgbClr val="010101"/>
                    </a:solidFill>
                  </a:tcPr>
                </a:tc>
                <a:tc vMerge="1">
                  <a:txBody>
                    <a:bodyPr/>
                    <a:lstStyle/>
                    <a:p>
                      <a:endParaRPr lang="en-US"/>
                    </a:p>
                  </a:txBody>
                  <a:tcPr/>
                </a:tc>
                <a:extLst>
                  <a:ext uri="{0D108BD9-81ED-4DB2-BD59-A6C34878D82A}">
                    <a16:rowId xmlns:a16="http://schemas.microsoft.com/office/drawing/2014/main" val="10004"/>
                  </a:ext>
                </a:extLst>
              </a:tr>
              <a:tr h="3669125">
                <a:tc>
                  <a:txBody>
                    <a:bodyPr/>
                    <a:lstStyle/>
                    <a:p>
                      <a:pPr marL="0" marR="0" lvl="0" indent="0" algn="l" rtl="0">
                        <a:lnSpc>
                          <a:spcPct val="100000"/>
                        </a:lnSpc>
                        <a:spcBef>
                          <a:spcPts val="0"/>
                        </a:spcBef>
                        <a:spcAft>
                          <a:spcPts val="0"/>
                        </a:spcAft>
                        <a:buClr>
                          <a:srgbClr val="000000"/>
                        </a:buClr>
                        <a:buSzPts val="2400"/>
                        <a:buFont typeface="Arial"/>
                        <a:buNone/>
                      </a:pPr>
                      <a:r>
                        <a:rPr lang="en-US" sz="2400" b="1" u="none" strike="noStrike" cap="none">
                          <a:solidFill>
                            <a:srgbClr val="FFC000"/>
                          </a:solidFill>
                          <a:latin typeface="Arial"/>
                          <a:ea typeface="Arial"/>
                          <a:cs typeface="Arial"/>
                          <a:sym typeface="Arial"/>
                        </a:rPr>
                        <a:t>How to preview your poster prior to printing</a:t>
                      </a:r>
                      <a:endParaRPr sz="2400" b="1" u="none" strike="noStrike" cap="none">
                        <a:solidFill>
                          <a:srgbClr val="FFC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US" sz="2100" u="none" strike="noStrike" cap="none">
                          <a:solidFill>
                            <a:srgbClr val="D9D9D9"/>
                          </a:solidFill>
                          <a:latin typeface="Arial"/>
                          <a:ea typeface="Arial"/>
                          <a:cs typeface="Arial"/>
                          <a:sym typeface="Arial"/>
                        </a:rPr>
                        <a:t>You can preview your poster at any time by pressing the </a:t>
                      </a:r>
                      <a:r>
                        <a:rPr lang="en-US" sz="2100" u="none" strike="noStrike" cap="none">
                          <a:solidFill>
                            <a:srgbClr val="FFC000"/>
                          </a:solidFill>
                          <a:latin typeface="Arial"/>
                          <a:ea typeface="Arial"/>
                          <a:cs typeface="Arial"/>
                          <a:sym typeface="Arial"/>
                        </a:rPr>
                        <a:t>F5 key</a:t>
                      </a:r>
                      <a:r>
                        <a:rPr lang="en-US" sz="2100" u="none" strike="noStrike" cap="none">
                          <a:solidFill>
                            <a:srgbClr val="D9D9D9"/>
                          </a:solidFill>
                          <a:latin typeface="Arial"/>
                          <a:ea typeface="Arial"/>
                          <a:cs typeface="Arial"/>
                          <a:sym typeface="Arial"/>
                        </a:rPr>
                        <a:t> on your keyboard. You will see on the screen what's on your poster and how it should look when printed. Press the </a:t>
                      </a:r>
                      <a:r>
                        <a:rPr lang="en-US" sz="2100" u="none" strike="noStrike" cap="none">
                          <a:solidFill>
                            <a:srgbClr val="FFC000"/>
                          </a:solidFill>
                          <a:latin typeface="Arial"/>
                          <a:ea typeface="Arial"/>
                          <a:cs typeface="Arial"/>
                          <a:sym typeface="Arial"/>
                        </a:rPr>
                        <a:t>ESC key </a:t>
                      </a:r>
                      <a:r>
                        <a:rPr lang="en-US" sz="2100" u="none" strike="noStrike" cap="none">
                          <a:solidFill>
                            <a:srgbClr val="D9D9D9"/>
                          </a:solidFill>
                          <a:latin typeface="Arial"/>
                          <a:ea typeface="Arial"/>
                          <a:cs typeface="Arial"/>
                          <a:sym typeface="Arial"/>
                        </a:rPr>
                        <a:t>to exit Preview.</a:t>
                      </a:r>
                      <a:endParaRPr sz="2400" u="none" strike="noStrike" cap="none"/>
                    </a:p>
                  </a:txBody>
                  <a:tcPr marL="292600" marR="146325" marT="235125" marB="78400">
                    <a:solidFill>
                      <a:srgbClr val="010101"/>
                    </a:solidFill>
                  </a:tcPr>
                </a:tc>
                <a:tc>
                  <a:txBody>
                    <a:bodyPr/>
                    <a:lstStyle/>
                    <a:p>
                      <a:pPr marL="0" marR="0" lvl="0" indent="0" algn="ctr" rtl="0">
                        <a:lnSpc>
                          <a:spcPct val="100000"/>
                        </a:lnSpc>
                        <a:spcBef>
                          <a:spcPts val="0"/>
                        </a:spcBef>
                        <a:spcAft>
                          <a:spcPts val="0"/>
                        </a:spcAft>
                        <a:buClr>
                          <a:srgbClr val="000000"/>
                        </a:buClr>
                        <a:buSzPts val="11400"/>
                        <a:buFont typeface="Arial"/>
                        <a:buNone/>
                      </a:pPr>
                      <a:r>
                        <a:rPr lang="en-US" sz="11400" b="1" u="none" strike="noStrike" cap="none">
                          <a:solidFill>
                            <a:srgbClr val="D9D9D9"/>
                          </a:solidFill>
                          <a:latin typeface="Arial"/>
                          <a:ea typeface="Arial"/>
                          <a:cs typeface="Arial"/>
                          <a:sym typeface="Arial"/>
                        </a:rPr>
                        <a:t>F5</a:t>
                      </a:r>
                      <a:r>
                        <a:rPr lang="en-US" sz="2100" u="none" strike="noStrike" cap="none">
                          <a:solidFill>
                            <a:srgbClr val="D9D9D9"/>
                          </a:solidFill>
                          <a:latin typeface="Arial"/>
                          <a:ea typeface="Arial"/>
                          <a:cs typeface="Arial"/>
                          <a:sym typeface="Arial"/>
                        </a:rPr>
                        <a:t> </a:t>
                      </a:r>
                      <a:endParaRPr sz="5400" u="none" strike="noStrike" cap="none"/>
                    </a:p>
                  </a:txBody>
                  <a:tcPr marL="292600" marR="146325" marT="235125" marB="78400" anchor="ctr">
                    <a:solidFill>
                      <a:srgbClr val="0C0C0C"/>
                    </a:solidFill>
                  </a:tcPr>
                </a:tc>
                <a:extLst>
                  <a:ext uri="{0D108BD9-81ED-4DB2-BD59-A6C34878D82A}">
                    <a16:rowId xmlns:a16="http://schemas.microsoft.com/office/drawing/2014/main" val="10005"/>
                  </a:ext>
                </a:extLst>
              </a:tr>
              <a:tr h="5470525">
                <a:tc gridSpan="2">
                  <a:txBody>
                    <a:bodyPr/>
                    <a:lstStyle/>
                    <a:p>
                      <a:pPr marL="0" marR="0" lvl="0" indent="0" algn="l" rtl="0">
                        <a:lnSpc>
                          <a:spcPct val="100000"/>
                        </a:lnSpc>
                        <a:spcBef>
                          <a:spcPts val="0"/>
                        </a:spcBef>
                        <a:spcAft>
                          <a:spcPts val="0"/>
                        </a:spcAft>
                        <a:buClr>
                          <a:srgbClr val="FFC000"/>
                        </a:buClr>
                        <a:buSzPts val="2400"/>
                        <a:buFont typeface="Arial"/>
                        <a:buNone/>
                      </a:pPr>
                      <a:r>
                        <a:rPr lang="en-US" sz="2400" b="1" u="none" strike="noStrike" cap="none">
                          <a:solidFill>
                            <a:srgbClr val="FFC000"/>
                          </a:solidFill>
                          <a:latin typeface="Arial"/>
                          <a:ea typeface="Arial"/>
                          <a:cs typeface="Arial"/>
                          <a:sym typeface="Arial"/>
                        </a:rPr>
                        <a:t>How to print your poster</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When you are ready to have your poster printed go online to </a:t>
                      </a:r>
                      <a:r>
                        <a:rPr lang="en-US" sz="2100" u="none" strike="noStrike" cap="none">
                          <a:solidFill>
                            <a:srgbClr val="FFC000"/>
                          </a:solidFill>
                          <a:latin typeface="Arial"/>
                          <a:ea typeface="Arial"/>
                          <a:cs typeface="Arial"/>
                          <a:sym typeface="Arial"/>
                        </a:rPr>
                        <a:t>PosterPresentations.com</a:t>
                      </a:r>
                      <a:r>
                        <a:rPr lang="en-US" sz="2100" u="none" strike="noStrike" cap="none">
                          <a:solidFill>
                            <a:srgbClr val="D9D9D9"/>
                          </a:solidFill>
                          <a:latin typeface="Arial"/>
                          <a:ea typeface="Arial"/>
                          <a:cs typeface="Arial"/>
                          <a:sym typeface="Arial"/>
                        </a:rPr>
                        <a:t> and click on the "</a:t>
                      </a:r>
                      <a:r>
                        <a:rPr lang="en-US" sz="2100" u="none" strike="noStrike" cap="none">
                          <a:solidFill>
                            <a:srgbClr val="FFC000"/>
                          </a:solidFill>
                          <a:latin typeface="Arial"/>
                          <a:ea typeface="Arial"/>
                          <a:cs typeface="Arial"/>
                          <a:sym typeface="Arial"/>
                        </a:rPr>
                        <a:t>Order Your Poster</a:t>
                      </a:r>
                      <a:r>
                        <a:rPr lang="en-US" sz="2100" u="none" strike="noStrike" cap="none">
                          <a:solidFill>
                            <a:srgbClr val="D9D9D9"/>
                          </a:solidFill>
                          <a:latin typeface="Arial"/>
                          <a:ea typeface="Arial"/>
                          <a:cs typeface="Arial"/>
                          <a:sym typeface="Arial"/>
                        </a:rPr>
                        <a:t>" button. You can have your poster printed on professional papers, fabric for easy traveling and a variety of other materials. </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endParaRPr sz="2400" u="none" strike="noStrike" cap="none"/>
                    </a:p>
                    <a:p>
                      <a:pPr marL="0" marR="0" lvl="0" indent="0" algn="l" rtl="0">
                        <a:lnSpc>
                          <a:spcPct val="100000"/>
                        </a:lnSpc>
                        <a:spcBef>
                          <a:spcPts val="0"/>
                        </a:spcBef>
                        <a:spcAft>
                          <a:spcPts val="0"/>
                        </a:spcAft>
                        <a:buClr>
                          <a:srgbClr val="D9D9D9"/>
                        </a:buClr>
                        <a:buSzPts val="2100"/>
                        <a:buFont typeface="Arial"/>
                        <a:buNone/>
                      </a:pPr>
                      <a:r>
                        <a:rPr lang="en-US" sz="2100" u="none" strike="noStrike" cap="none">
                          <a:solidFill>
                            <a:srgbClr val="D9D9D9"/>
                          </a:solidFill>
                          <a:latin typeface="Arial"/>
                          <a:ea typeface="Arial"/>
                          <a:cs typeface="Arial"/>
                          <a:sym typeface="Arial"/>
                        </a:rPr>
                        <a:t/>
                      </a:r>
                      <a:br>
                        <a:rPr lang="en-US" sz="2100" u="none" strike="noStrike" cap="none">
                          <a:solidFill>
                            <a:srgbClr val="D9D9D9"/>
                          </a:solidFill>
                          <a:latin typeface="Arial"/>
                          <a:ea typeface="Arial"/>
                          <a:cs typeface="Arial"/>
                          <a:sym typeface="Arial"/>
                        </a:rPr>
                      </a:br>
                      <a:r>
                        <a:rPr lang="en-US" sz="2100" u="none" strike="noStrike" cap="none">
                          <a:solidFill>
                            <a:srgbClr val="D9D9D9"/>
                          </a:solidFill>
                          <a:latin typeface="Arial"/>
                          <a:ea typeface="Arial"/>
                          <a:cs typeface="Arial"/>
                          <a:sym typeface="Arial"/>
                        </a:rPr>
                        <a:t>Go to </a:t>
                      </a:r>
                      <a:r>
                        <a:rPr lang="en-US" sz="2100" u="none" strike="noStrike" cap="none">
                          <a:solidFill>
                            <a:srgbClr val="FFC000"/>
                          </a:solidFill>
                          <a:latin typeface="Arial"/>
                          <a:ea typeface="Arial"/>
                          <a:cs typeface="Arial"/>
                          <a:sym typeface="Arial"/>
                        </a:rPr>
                        <a:t>PosterPresentations.com</a:t>
                      </a:r>
                      <a:r>
                        <a:rPr lang="en-US" sz="2100" u="none" strike="noStrike" cap="none">
                          <a:solidFill>
                            <a:srgbClr val="D9D9D9"/>
                          </a:solidFill>
                          <a:latin typeface="Arial"/>
                          <a:ea typeface="Arial"/>
                          <a:cs typeface="Arial"/>
                          <a:sym typeface="Arial"/>
                        </a:rPr>
                        <a:t> for more information.</a:t>
                      </a:r>
                      <a:endParaRPr sz="2400" u="none" strike="noStrike" cap="none"/>
                    </a:p>
                  </a:txBody>
                  <a:tcPr marL="292600" marR="146325" marT="235125" marB="78400">
                    <a:solidFill>
                      <a:srgbClr val="010101"/>
                    </a:solidFill>
                  </a:tcPr>
                </a:tc>
                <a:tc hMerge="1">
                  <a:txBody>
                    <a:bodyPr/>
                    <a:lstStyle/>
                    <a:p>
                      <a:endParaRPr lang="en-US"/>
                    </a:p>
                  </a:txBody>
                  <a:tcPr/>
                </a:tc>
                <a:extLst>
                  <a:ext uri="{0D108BD9-81ED-4DB2-BD59-A6C34878D82A}">
                    <a16:rowId xmlns:a16="http://schemas.microsoft.com/office/drawing/2014/main" val="10006"/>
                  </a:ext>
                </a:extLst>
              </a:tr>
              <a:tr h="1306200">
                <a:tc gridSpan="2">
                  <a:txBody>
                    <a:bodyPr/>
                    <a:lstStyle/>
                    <a:p>
                      <a:pPr marL="0" marR="0" lvl="0" indent="0" algn="l" rtl="0">
                        <a:lnSpc>
                          <a:spcPct val="100000"/>
                        </a:lnSpc>
                        <a:spcBef>
                          <a:spcPts val="0"/>
                        </a:spcBef>
                        <a:spcAft>
                          <a:spcPts val="0"/>
                        </a:spcAft>
                        <a:buClr>
                          <a:srgbClr val="000000"/>
                        </a:buClr>
                        <a:buSzPts val="2100"/>
                        <a:buFont typeface="Arial"/>
                        <a:buNone/>
                      </a:pPr>
                      <a:endParaRPr sz="2100" u="none" strike="noStrike" cap="none">
                        <a:solidFill>
                          <a:srgbClr val="1F3A4E"/>
                        </a:solidFill>
                      </a:endParaRPr>
                    </a:p>
                  </a:txBody>
                  <a:tcPr marL="292600" marR="146325" marT="235125" marB="78400"/>
                </a:tc>
                <a:tc hMerge="1">
                  <a:txBody>
                    <a:bodyPr/>
                    <a:lstStyle/>
                    <a:p>
                      <a:endParaRPr lang="en-US"/>
                    </a:p>
                  </a:txBody>
                  <a:tcPr/>
                </a:tc>
                <a:extLst>
                  <a:ext uri="{0D108BD9-81ED-4DB2-BD59-A6C34878D82A}">
                    <a16:rowId xmlns:a16="http://schemas.microsoft.com/office/drawing/2014/main" val="10007"/>
                  </a:ext>
                </a:extLst>
              </a:tr>
              <a:tr h="4103250">
                <a:tc>
                  <a:txBody>
                    <a:bodyPr/>
                    <a:lstStyle/>
                    <a:p>
                      <a:pPr marL="0" marR="0" lvl="0" indent="0" algn="l" rtl="0">
                        <a:lnSpc>
                          <a:spcPct val="236363"/>
                        </a:lnSpc>
                        <a:spcBef>
                          <a:spcPts val="0"/>
                        </a:spcBef>
                        <a:spcAft>
                          <a:spcPts val="0"/>
                        </a:spcAft>
                        <a:buClr>
                          <a:srgbClr val="000000"/>
                        </a:buClr>
                        <a:buSzPts val="1900"/>
                        <a:buFont typeface="Arial"/>
                        <a:buNone/>
                      </a:pPr>
                      <a:r>
                        <a:rPr lang="en-US" sz="1900" u="none" strike="noStrike" cap="none">
                          <a:solidFill>
                            <a:srgbClr val="D8D8D8"/>
                          </a:solidFill>
                          <a:latin typeface="Arial"/>
                          <a:ea typeface="Arial"/>
                          <a:cs typeface="Arial"/>
                          <a:sym typeface="Arial"/>
                        </a:rPr>
                        <a:t>© 2019 PosterPresentations.com</a:t>
                      </a:r>
                      <a:br>
                        <a:rPr lang="en-US" sz="1900" u="none" strike="noStrike" cap="none">
                          <a:solidFill>
                            <a:srgbClr val="D8D8D8"/>
                          </a:solidFill>
                          <a:latin typeface="Arial"/>
                          <a:ea typeface="Arial"/>
                          <a:cs typeface="Arial"/>
                          <a:sym typeface="Arial"/>
                        </a:rPr>
                      </a:br>
                      <a:r>
                        <a:rPr lang="en-US" sz="1900" u="none" strike="noStrike" cap="none">
                          <a:solidFill>
                            <a:srgbClr val="D8D8D8"/>
                          </a:solidFill>
                          <a:latin typeface="Arial"/>
                          <a:ea typeface="Arial"/>
                          <a:cs typeface="Arial"/>
                          <a:sym typeface="Arial"/>
                        </a:rPr>
                        <a:t>2117 Fourth Street , STE C        </a:t>
                      </a:r>
                      <a:endParaRPr sz="2400" u="none" strike="noStrike" cap="none"/>
                    </a:p>
                    <a:p>
                      <a:pPr marL="0" marR="0" lvl="0" indent="0" algn="l" rtl="0">
                        <a:lnSpc>
                          <a:spcPct val="236363"/>
                        </a:lnSpc>
                        <a:spcBef>
                          <a:spcPts val="0"/>
                        </a:spcBef>
                        <a:spcAft>
                          <a:spcPts val="0"/>
                        </a:spcAft>
                        <a:buClr>
                          <a:srgbClr val="000000"/>
                        </a:buClr>
                        <a:buSzPts val="1900"/>
                        <a:buFont typeface="Arial"/>
                        <a:buNone/>
                      </a:pPr>
                      <a:r>
                        <a:rPr lang="en-US" sz="1900" u="none" strike="noStrike" cap="none">
                          <a:solidFill>
                            <a:srgbClr val="D8D8D8"/>
                          </a:solidFill>
                          <a:latin typeface="Arial"/>
                          <a:ea typeface="Arial"/>
                          <a:cs typeface="Arial"/>
                          <a:sym typeface="Arial"/>
                        </a:rPr>
                        <a:t>Berkeley CA 94710 USA</a:t>
                      </a:r>
                      <a:endParaRPr sz="1900" u="none" strike="noStrike" cap="none">
                        <a:solidFill>
                          <a:srgbClr val="D8D8D8"/>
                        </a:solidFill>
                        <a:latin typeface="Arial"/>
                        <a:ea typeface="Arial"/>
                        <a:cs typeface="Arial"/>
                        <a:sym typeface="Arial"/>
                      </a:endParaRPr>
                    </a:p>
                  </a:txBody>
                  <a:tcPr marL="292600" marR="146325" marT="235125" marB="78400">
                    <a:solidFill>
                      <a:srgbClr val="010101"/>
                    </a:solidFill>
                  </a:tcPr>
                </a:tc>
                <a:tc>
                  <a:txBody>
                    <a:bodyPr/>
                    <a:lstStyle/>
                    <a:p>
                      <a:pPr marL="0" marR="0" lvl="0" indent="0" algn="l" rtl="0">
                        <a:lnSpc>
                          <a:spcPct val="100000"/>
                        </a:lnSpc>
                        <a:spcBef>
                          <a:spcPts val="0"/>
                        </a:spcBef>
                        <a:spcAft>
                          <a:spcPts val="0"/>
                        </a:spcAft>
                        <a:buClr>
                          <a:srgbClr val="D0D0D0"/>
                        </a:buClr>
                        <a:buSzPts val="2100"/>
                        <a:buFont typeface="Arial"/>
                        <a:buNone/>
                      </a:pPr>
                      <a:r>
                        <a:rPr lang="en-US" sz="2100" b="1" u="none" strike="noStrike" cap="none">
                          <a:solidFill>
                            <a:srgbClr val="D0D0D0"/>
                          </a:solidFill>
                          <a:latin typeface="Arial"/>
                          <a:ea typeface="Arial"/>
                          <a:cs typeface="Arial"/>
                          <a:sym typeface="Arial"/>
                        </a:rPr>
                        <a:t>For complete tutorials visit:</a:t>
                      </a:r>
                      <a:endParaRPr sz="2400" u="none" strike="noStrike" cap="none"/>
                    </a:p>
                    <a:p>
                      <a:pPr marL="0" marR="0" lvl="0" indent="0" algn="l" rtl="0">
                        <a:lnSpc>
                          <a:spcPct val="100000"/>
                        </a:lnSpc>
                        <a:spcBef>
                          <a:spcPts val="0"/>
                        </a:spcBef>
                        <a:spcAft>
                          <a:spcPts val="0"/>
                        </a:spcAft>
                        <a:buClr>
                          <a:srgbClr val="FFC000"/>
                        </a:buClr>
                        <a:buSzPts val="1900"/>
                        <a:buFont typeface="Arial"/>
                        <a:buNone/>
                      </a:pPr>
                      <a:r>
                        <a:rPr lang="en-US" sz="1900" b="1" u="none" strike="noStrike" cap="none">
                          <a:solidFill>
                            <a:srgbClr val="FFC000"/>
                          </a:solidFill>
                          <a:latin typeface="Arial"/>
                          <a:ea typeface="Arial"/>
                          <a:cs typeface="Arial"/>
                          <a:sym typeface="Arial"/>
                        </a:rPr>
                        <a:t>https://www.posterpresentations.com/helpdesk.html</a:t>
                      </a:r>
                      <a:endParaRPr sz="8500" u="none" strike="noStrike" cap="none"/>
                    </a:p>
                  </a:txBody>
                  <a:tcPr marL="292600" marR="146325" marT="235125" marB="78400">
                    <a:solidFill>
                      <a:srgbClr val="010101"/>
                    </a:solidFill>
                  </a:tcPr>
                </a:tc>
                <a:extLst>
                  <a:ext uri="{0D108BD9-81ED-4DB2-BD59-A6C34878D82A}">
                    <a16:rowId xmlns:a16="http://schemas.microsoft.com/office/drawing/2014/main" val="10008"/>
                  </a:ext>
                </a:extLst>
              </a:tr>
            </a:tbl>
          </a:graphicData>
        </a:graphic>
      </p:graphicFrame>
      <p:sp>
        <p:nvSpPr>
          <p:cNvPr id="14" name="Google Shape;14;p2"/>
          <p:cNvSpPr/>
          <p:nvPr/>
        </p:nvSpPr>
        <p:spPr>
          <a:xfrm>
            <a:off x="0" y="0"/>
            <a:ext cx="43891200" cy="4876800"/>
          </a:xfrm>
          <a:prstGeom prst="rect">
            <a:avLst/>
          </a:prstGeom>
          <a:solidFill>
            <a:schemeClr val="accent1"/>
          </a:solidFill>
          <a:ln>
            <a:noFill/>
          </a:ln>
        </p:spPr>
        <p:txBody>
          <a:bodyPr spcFirstLastPara="1" wrap="square" lIns="139650" tIns="69800" rIns="139650" bIns="69800" anchor="ctr" anchorCtr="0">
            <a:noAutofit/>
          </a:bodyPr>
          <a:lstStyle/>
          <a:p>
            <a:pPr marL="0" marR="0" lvl="0" indent="0" algn="ctr" rtl="0">
              <a:lnSpc>
                <a:spcPct val="100000"/>
              </a:lnSpc>
              <a:spcBef>
                <a:spcPts val="0"/>
              </a:spcBef>
              <a:spcAft>
                <a:spcPts val="0"/>
              </a:spcAft>
              <a:buClr>
                <a:srgbClr val="000000"/>
              </a:buClr>
              <a:buSzPts val="7500"/>
              <a:buFont typeface="Arial"/>
              <a:buNone/>
            </a:pPr>
            <a:endParaRPr sz="75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png"/><Relationship Id="rId10" Type="http://schemas.openxmlformats.org/officeDocument/2006/relationships/chart" Target="../charts/chart1.xml"/><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44376" y="6442086"/>
            <a:ext cx="9333633" cy="8692946"/>
          </a:xfrm>
          <a:prstGeom prst="rect">
            <a:avLst/>
          </a:prstGeom>
        </p:spPr>
      </p:pic>
      <p:sp>
        <p:nvSpPr>
          <p:cNvPr id="37" name="Google Shape;37;g34651b28550_5_1"/>
          <p:cNvSpPr txBox="1">
            <a:spLocks noGrp="1"/>
          </p:cNvSpPr>
          <p:nvPr>
            <p:ph type="body" idx="1"/>
          </p:nvPr>
        </p:nvSpPr>
        <p:spPr>
          <a:xfrm>
            <a:off x="904200" y="6080014"/>
            <a:ext cx="9804600" cy="5365693"/>
          </a:xfrm>
          <a:prstGeom prst="rect">
            <a:avLst/>
          </a:prstGeom>
          <a:noFill/>
          <a:ln>
            <a:noFill/>
          </a:ln>
        </p:spPr>
        <p:txBody>
          <a:bodyPr spcFirstLastPara="1" wrap="square" lIns="199450" tIns="199450" rIns="199450" bIns="199450" anchor="t" anchorCtr="0">
            <a:spAutoFit/>
          </a:bodyPr>
          <a:lstStyle/>
          <a:p>
            <a:pPr marL="228600" indent="0" algn="just"/>
            <a:r>
              <a:rPr lang="en-US" sz="3200" dirty="0">
                <a:solidFill>
                  <a:srgbClr val="000000"/>
                </a:solidFill>
                <a:effectLst/>
                <a:latin typeface="Times New Roman" panose="02020603050405020304" pitchFamily="18" charset="0"/>
                <a:cs typeface="Times New Roman" panose="02020603050405020304" pitchFamily="18" charset="0"/>
              </a:rPr>
              <a:t>Following the implementation of Basel III in 2017, U.S. banks have continued to hold equity capital well above regulatory minimums. This paper investigates the motivations behind this behavior, challenging the assumption that regulatory requirements alone drive capital levels. Drawing from Minsky’s Financial Instability Hypothesis and market discipline literature, the study explores whether excess capital reflects precautionary motives, profitability strategies, systemic risk perceptions. </a:t>
            </a:r>
          </a:p>
        </p:txBody>
      </p:sp>
      <p:sp>
        <p:nvSpPr>
          <p:cNvPr id="38" name="Google Shape;38;g34651b28550_5_1"/>
          <p:cNvSpPr txBox="1">
            <a:spLocks noGrp="1"/>
          </p:cNvSpPr>
          <p:nvPr>
            <p:ph type="body" idx="2"/>
          </p:nvPr>
        </p:nvSpPr>
        <p:spPr>
          <a:xfrm>
            <a:off x="904200" y="5174743"/>
            <a:ext cx="98046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Motivation</a:t>
            </a:r>
            <a:endParaRPr sz="4800" dirty="0">
              <a:solidFill>
                <a:schemeClr val="lt1"/>
              </a:solidFill>
              <a:latin typeface="Times New Roman" panose="02020603050405020304" pitchFamily="18" charset="0"/>
              <a:cs typeface="Times New Roman" panose="02020603050405020304" pitchFamily="18" charset="0"/>
            </a:endParaRPr>
          </a:p>
        </p:txBody>
      </p:sp>
      <p:sp>
        <p:nvSpPr>
          <p:cNvPr id="39" name="Google Shape;39;g34651b28550_5_1"/>
          <p:cNvSpPr txBox="1">
            <a:spLocks noGrp="1"/>
          </p:cNvSpPr>
          <p:nvPr>
            <p:ph type="body" idx="18"/>
          </p:nvPr>
        </p:nvSpPr>
        <p:spPr>
          <a:xfrm>
            <a:off x="16817952" y="2704532"/>
            <a:ext cx="10255176" cy="1025400"/>
          </a:xfrm>
          <a:prstGeom prst="rect">
            <a:avLst/>
          </a:prstGeom>
          <a:noFill/>
          <a:ln>
            <a:noFill/>
          </a:ln>
        </p:spPr>
        <p:txBody>
          <a:bodyPr spcFirstLastPara="1" wrap="square" lIns="139650" tIns="69800" rIns="139650" bIns="69800" anchor="t" anchorCtr="0">
            <a:normAutofit/>
          </a:bodyPr>
          <a:lstStyle/>
          <a:p>
            <a:pPr marL="1447800" lvl="0" indent="-1447800" algn="ctr" rtl="0">
              <a:lnSpc>
                <a:spcPct val="90000"/>
              </a:lnSpc>
              <a:spcBef>
                <a:spcPts val="0"/>
              </a:spcBef>
              <a:spcAft>
                <a:spcPts val="0"/>
              </a:spcAft>
              <a:buClr>
                <a:schemeClr val="lt1"/>
              </a:buClr>
              <a:buSzPts val="5400"/>
              <a:buFont typeface="Calibri"/>
              <a:buNone/>
            </a:pPr>
            <a:r>
              <a:rPr lang="en-US" sz="5100" dirty="0">
                <a:solidFill>
                  <a:schemeClr val="bg1">
                    <a:lumMod val="95000"/>
                  </a:schemeClr>
                </a:solidFill>
                <a:latin typeface="Times New Roman" panose="02020603050405020304" pitchFamily="18" charset="0"/>
                <a:cs typeface="Times New Roman" panose="02020603050405020304" pitchFamily="18" charset="0"/>
              </a:rPr>
              <a:t>Suryansh Agrawal</a:t>
            </a:r>
            <a:endParaRPr sz="50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40" name="Google Shape;40;g34651b28550_5_1"/>
          <p:cNvSpPr txBox="1">
            <a:spLocks noGrp="1"/>
          </p:cNvSpPr>
          <p:nvPr>
            <p:ph type="body" idx="19"/>
          </p:nvPr>
        </p:nvSpPr>
        <p:spPr>
          <a:xfrm>
            <a:off x="13767616" y="3558067"/>
            <a:ext cx="16355848" cy="1134966"/>
          </a:xfrm>
          <a:prstGeom prst="rect">
            <a:avLst/>
          </a:prstGeom>
          <a:noFill/>
          <a:ln>
            <a:noFill/>
          </a:ln>
        </p:spPr>
        <p:txBody>
          <a:bodyPr spcFirstLastPara="1" wrap="square" lIns="139650" tIns="69800" rIns="139650" bIns="69800" anchor="t" anchorCtr="0">
            <a:noAutofit/>
          </a:bodyPr>
          <a:lstStyle/>
          <a:p>
            <a:pPr marL="1447800" lvl="0" indent="-1447800" algn="ctr" rtl="0">
              <a:lnSpc>
                <a:spcPct val="100000"/>
              </a:lnSpc>
              <a:spcBef>
                <a:spcPts val="0"/>
              </a:spcBef>
              <a:spcAft>
                <a:spcPts val="0"/>
              </a:spcAft>
              <a:buClr>
                <a:schemeClr val="lt1"/>
              </a:buClr>
              <a:buSzPts val="4300"/>
              <a:buFont typeface="Calibri"/>
              <a:buNone/>
            </a:pPr>
            <a:r>
              <a:rPr lang="en-US" sz="3500" dirty="0">
                <a:solidFill>
                  <a:schemeClr val="bg1">
                    <a:lumMod val="95000"/>
                  </a:schemeClr>
                </a:solidFill>
                <a:latin typeface="Times New Roman" panose="02020603050405020304" pitchFamily="18" charset="0"/>
                <a:cs typeface="Times New Roman" panose="02020603050405020304" pitchFamily="18" charset="0"/>
              </a:rPr>
              <a:t>Department of Data Analytics, Denison University</a:t>
            </a:r>
          </a:p>
          <a:p>
            <a:pPr marL="1447800" indent="-1447800">
              <a:spcBef>
                <a:spcPts val="0"/>
              </a:spcBef>
            </a:pPr>
            <a:r>
              <a:rPr lang="en-US" sz="3500" dirty="0">
                <a:solidFill>
                  <a:schemeClr val="bg1">
                    <a:lumMod val="95000"/>
                  </a:schemeClr>
                </a:solidFill>
                <a:latin typeface="Times New Roman" panose="02020603050405020304" pitchFamily="18" charset="0"/>
                <a:cs typeface="Times New Roman" panose="02020603050405020304" pitchFamily="18" charset="0"/>
              </a:rPr>
              <a:t>Department of Economics, Denison University</a:t>
            </a:r>
          </a:p>
          <a:p>
            <a:pPr marL="1447800" lvl="0" indent="-1447800" algn="ctr" rtl="0">
              <a:lnSpc>
                <a:spcPct val="100000"/>
              </a:lnSpc>
              <a:spcBef>
                <a:spcPts val="0"/>
              </a:spcBef>
              <a:spcAft>
                <a:spcPts val="0"/>
              </a:spcAft>
              <a:buClr>
                <a:schemeClr val="lt1"/>
              </a:buClr>
              <a:buSzPts val="4300"/>
              <a:buFont typeface="Calibri"/>
              <a:buNone/>
            </a:pPr>
            <a:endParaRPr sz="35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41" name="Google Shape;41;g34651b28550_5_1"/>
          <p:cNvSpPr txBox="1">
            <a:spLocks noGrp="1"/>
          </p:cNvSpPr>
          <p:nvPr>
            <p:ph type="body" idx="20"/>
          </p:nvPr>
        </p:nvSpPr>
        <p:spPr>
          <a:xfrm>
            <a:off x="9081658" y="229490"/>
            <a:ext cx="25727802" cy="2396207"/>
          </a:xfrm>
          <a:prstGeom prst="rect">
            <a:avLst/>
          </a:prstGeom>
          <a:noFill/>
          <a:ln>
            <a:noFill/>
          </a:ln>
        </p:spPr>
        <p:txBody>
          <a:bodyPr spcFirstLastPara="1" wrap="square" lIns="139650" tIns="69800" rIns="139650" bIns="69800" anchor="t" anchorCtr="0">
            <a:noAutofit/>
          </a:bodyPr>
          <a:lstStyle/>
          <a:p>
            <a:r>
              <a:rPr lang="en-US" sz="6000" dirty="0">
                <a:solidFill>
                  <a:schemeClr val="bg1">
                    <a:lumMod val="95000"/>
                  </a:schemeClr>
                </a:solidFill>
                <a:effectLst/>
                <a:latin typeface="Times New Roman" panose="02020603050405020304" pitchFamily="18" charset="0"/>
                <a:cs typeface="Times New Roman" panose="02020603050405020304" pitchFamily="18" charset="0"/>
              </a:rPr>
              <a:t>Why Do U.S. Banks Hold Excess Capital Beyond Regulatory Requirements </a:t>
            </a:r>
          </a:p>
          <a:p>
            <a:r>
              <a:rPr lang="en-US" sz="6000" dirty="0">
                <a:solidFill>
                  <a:schemeClr val="bg1">
                    <a:lumMod val="95000"/>
                  </a:schemeClr>
                </a:solidFill>
                <a:effectLst/>
                <a:latin typeface="Times New Roman" panose="02020603050405020304" pitchFamily="18" charset="0"/>
                <a:cs typeface="Times New Roman" panose="02020603050405020304" pitchFamily="18" charset="0"/>
              </a:rPr>
              <a:t>after the 2017 Basel III CET1 Requirements?</a:t>
            </a:r>
          </a:p>
        </p:txBody>
      </p:sp>
      <p:sp>
        <p:nvSpPr>
          <p:cNvPr id="42" name="Google Shape;42;g34651b28550_5_1"/>
          <p:cNvSpPr txBox="1"/>
          <p:nvPr/>
        </p:nvSpPr>
        <p:spPr>
          <a:xfrm>
            <a:off x="28169200" y="30171780"/>
            <a:ext cx="15447000" cy="1390023"/>
          </a:xfrm>
          <a:prstGeom prst="rect">
            <a:avLst/>
          </a:prstGeom>
          <a:noFill/>
          <a:ln>
            <a:noFill/>
          </a:ln>
        </p:spPr>
        <p:txBody>
          <a:bodyPr spcFirstLastPara="1" wrap="square" lIns="139650" tIns="139650" rIns="139650" bIns="139650" anchor="ctr" anchorCtr="0">
            <a:spAutoFit/>
          </a:bodyPr>
          <a:lstStyle/>
          <a:p>
            <a:pPr marL="685800" marR="0" lvl="0" indent="-546100" algn="l" rtl="0">
              <a:lnSpc>
                <a:spcPct val="100000"/>
              </a:lnSpc>
              <a:spcBef>
                <a:spcPts val="0"/>
              </a:spcBef>
              <a:spcAft>
                <a:spcPts val="0"/>
              </a:spcAft>
              <a:buClr>
                <a:schemeClr val="dk1"/>
              </a:buClr>
              <a:buSzPct val="100000"/>
              <a:buFont typeface="Calibri"/>
              <a:buChar char="●"/>
            </a:pPr>
            <a:r>
              <a:rPr lang="en-US"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Alexandre </a:t>
            </a:r>
            <a:r>
              <a:rPr lang="en-US" sz="2400" dirty="0" err="1">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Scarcioffolo</a:t>
            </a:r>
            <a:r>
              <a:rPr lang="en-US"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 Department of Data Analytics , Denison University.</a:t>
            </a:r>
          </a:p>
          <a:p>
            <a:pPr marL="685800" indent="-546100">
              <a:buClr>
                <a:schemeClr val="dk1"/>
              </a:buClr>
              <a:buSzPct val="100000"/>
              <a:buFont typeface="Calibri"/>
              <a:buChar char="●"/>
            </a:pPr>
            <a:r>
              <a:rPr lang="en-US"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Fadhel </a:t>
            </a:r>
            <a:r>
              <a:rPr lang="en-US" sz="2400" dirty="0" err="1">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Kaboub</a:t>
            </a:r>
            <a:r>
              <a:rPr lang="en-US"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 Department of Economics, Denison University.</a:t>
            </a:r>
          </a:p>
          <a:p>
            <a:pPr marL="685800" indent="-546100">
              <a:buClr>
                <a:schemeClr val="dk1"/>
              </a:buClr>
              <a:buSzPct val="100000"/>
              <a:buFont typeface="Calibri"/>
              <a:buChar char="●"/>
            </a:pPr>
            <a:r>
              <a:rPr lang="en-US"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Prof. Hyun Woong Park, Department of Economics, Denison University</a:t>
            </a:r>
            <a:r>
              <a:rPr lang="en-US" sz="2400" dirty="0" smtClean="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rPr>
              <a:t>.</a:t>
            </a:r>
            <a:endParaRPr sz="2400" dirty="0">
              <a:solidFill>
                <a:schemeClr val="dk1"/>
              </a:solidFill>
              <a:highlight>
                <a:srgbClr val="FFFFFF"/>
              </a:highlight>
              <a:latin typeface="Times New Roman" panose="02020603050405020304" pitchFamily="18" charset="0"/>
              <a:ea typeface="Calibri"/>
              <a:cs typeface="Times New Roman" panose="02020603050405020304" pitchFamily="18" charset="0"/>
              <a:sym typeface="Calibri"/>
            </a:endParaRPr>
          </a:p>
        </p:txBody>
      </p:sp>
      <p:sp>
        <p:nvSpPr>
          <p:cNvPr id="44" name="Google Shape;44;g34651b28550_5_1"/>
          <p:cNvSpPr txBox="1">
            <a:spLocks noGrp="1"/>
          </p:cNvSpPr>
          <p:nvPr>
            <p:ph type="body" idx="5"/>
          </p:nvPr>
        </p:nvSpPr>
        <p:spPr>
          <a:xfrm>
            <a:off x="11539982" y="5162229"/>
            <a:ext cx="156561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Methodology</a:t>
            </a:r>
            <a:endParaRPr sz="4800" dirty="0">
              <a:solidFill>
                <a:schemeClr val="lt1"/>
              </a:solidFill>
              <a:latin typeface="Times New Roman" panose="02020603050405020304" pitchFamily="18" charset="0"/>
              <a:cs typeface="Times New Roman" panose="02020603050405020304" pitchFamily="18" charset="0"/>
            </a:endParaRPr>
          </a:p>
        </p:txBody>
      </p:sp>
      <p:sp>
        <p:nvSpPr>
          <p:cNvPr id="47" name="Google Shape;47;g34651b28550_5_1"/>
          <p:cNvSpPr txBox="1">
            <a:spLocks noGrp="1"/>
          </p:cNvSpPr>
          <p:nvPr>
            <p:ph type="body" idx="5"/>
          </p:nvPr>
        </p:nvSpPr>
        <p:spPr>
          <a:xfrm>
            <a:off x="28027255" y="5174743"/>
            <a:ext cx="15669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a:solidFill>
                  <a:schemeClr val="lt1"/>
                </a:solidFill>
                <a:latin typeface="Times New Roman" panose="02020603050405020304" pitchFamily="18" charset="0"/>
                <a:cs typeface="Times New Roman" panose="02020603050405020304" pitchFamily="18" charset="0"/>
              </a:rPr>
              <a:t>Results (Cont.)</a:t>
            </a:r>
            <a:endParaRPr sz="4800">
              <a:solidFill>
                <a:schemeClr val="lt1"/>
              </a:solidFill>
              <a:latin typeface="Times New Roman" panose="02020603050405020304" pitchFamily="18" charset="0"/>
              <a:cs typeface="Times New Roman" panose="02020603050405020304" pitchFamily="18" charset="0"/>
            </a:endParaRPr>
          </a:p>
        </p:txBody>
      </p:sp>
      <p:sp>
        <p:nvSpPr>
          <p:cNvPr id="48" name="Google Shape;48;g34651b28550_5_1"/>
          <p:cNvSpPr txBox="1">
            <a:spLocks noGrp="1"/>
          </p:cNvSpPr>
          <p:nvPr>
            <p:ph type="body" idx="5"/>
          </p:nvPr>
        </p:nvSpPr>
        <p:spPr>
          <a:xfrm>
            <a:off x="28042191" y="16944557"/>
            <a:ext cx="154887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smtClean="0">
                <a:solidFill>
                  <a:schemeClr val="lt1"/>
                </a:solidFill>
                <a:latin typeface="Times New Roman" panose="02020603050405020304" pitchFamily="18" charset="0"/>
                <a:cs typeface="Times New Roman" panose="02020603050405020304" pitchFamily="18" charset="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2"/>
                  </a:ext>
                </a:extLst>
              </a:rPr>
              <a:t>Implications on Financial Stability and Policy</a:t>
            </a:r>
            <a:endParaRPr sz="4800" dirty="0">
              <a:solidFill>
                <a:schemeClr val="lt1"/>
              </a:solidFill>
              <a:latin typeface="Times New Roman" panose="02020603050405020304" pitchFamily="18" charset="0"/>
              <a:cs typeface="Times New Roman" panose="02020603050405020304" pitchFamily="18" charset="0"/>
            </a:endParaRPr>
          </a:p>
        </p:txBody>
      </p:sp>
      <p:sp>
        <p:nvSpPr>
          <p:cNvPr id="49" name="Google Shape;49;g34651b28550_5_1"/>
          <p:cNvSpPr txBox="1">
            <a:spLocks noGrp="1"/>
          </p:cNvSpPr>
          <p:nvPr>
            <p:ph type="body" idx="5"/>
          </p:nvPr>
        </p:nvSpPr>
        <p:spPr>
          <a:xfrm>
            <a:off x="937306" y="17121469"/>
            <a:ext cx="97866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Theoretical Framework</a:t>
            </a:r>
          </a:p>
        </p:txBody>
      </p:sp>
      <p:sp>
        <p:nvSpPr>
          <p:cNvPr id="50" name="Google Shape;50;g34651b28550_5_1"/>
          <p:cNvSpPr txBox="1">
            <a:spLocks noGrp="1"/>
          </p:cNvSpPr>
          <p:nvPr>
            <p:ph type="body" idx="17"/>
          </p:nvPr>
        </p:nvSpPr>
        <p:spPr>
          <a:xfrm>
            <a:off x="937306" y="18230146"/>
            <a:ext cx="9786600" cy="5898553"/>
          </a:xfrm>
          <a:prstGeom prst="rect">
            <a:avLst/>
          </a:prstGeom>
          <a:noFill/>
          <a:ln>
            <a:noFill/>
          </a:ln>
        </p:spPr>
        <p:txBody>
          <a:bodyPr spcFirstLastPara="1" wrap="square" lIns="199450" tIns="199450" rIns="199450" bIns="199450" anchor="t" anchorCtr="0">
            <a:noAutofit/>
          </a:bodyPr>
          <a:lstStyle/>
          <a:p>
            <a:pPr marL="742950" indent="-514350" algn="just">
              <a:buClr>
                <a:schemeClr val="tx1"/>
              </a:buClr>
              <a:buSzPct val="80000"/>
              <a:buFont typeface="+mj-lt"/>
              <a:buAutoNum type="arabicPeriod"/>
            </a:pPr>
            <a:r>
              <a:rPr lang="en-US" sz="3200" b="1" dirty="0">
                <a:solidFill>
                  <a:schemeClr val="accent1"/>
                </a:solidFill>
                <a:latin typeface="Times New Roman" panose="02020603050405020304" pitchFamily="18" charset="0"/>
                <a:cs typeface="Times New Roman" panose="02020603050405020304" pitchFamily="18" charset="0"/>
              </a:rPr>
              <a:t>Minsky’s Financial Instability Hypothesis: </a:t>
            </a:r>
            <a:r>
              <a:rPr lang="en-US" sz="3200" dirty="0">
                <a:latin typeface="Times New Roman" panose="02020603050405020304" pitchFamily="18" charset="0"/>
                <a:cs typeface="Times New Roman" panose="02020603050405020304" pitchFamily="18" charset="0"/>
              </a:rPr>
              <a:t>Financial systems are inherently prone to instability. Excess capital may act as a cushion against boom-bust credit cycles.</a:t>
            </a:r>
          </a:p>
          <a:p>
            <a:pPr marL="742950" indent="-514350" algn="just">
              <a:buClr>
                <a:schemeClr val="tx1"/>
              </a:buClr>
              <a:buSzPct val="80000"/>
              <a:buFont typeface="+mj-lt"/>
              <a:buAutoNum type="arabicPeriod"/>
            </a:pPr>
            <a:r>
              <a:rPr lang="en-US" sz="3200" b="1" dirty="0">
                <a:solidFill>
                  <a:schemeClr val="accent1"/>
                </a:solidFill>
                <a:latin typeface="Times New Roman" panose="02020603050405020304" pitchFamily="18" charset="0"/>
                <a:cs typeface="Times New Roman" panose="02020603050405020304" pitchFamily="18" charset="0"/>
              </a:rPr>
              <a:t>Modigliani–Miller (1958): Theory vs. Practice: </a:t>
            </a:r>
            <a:r>
              <a:rPr lang="en-US" sz="3200" dirty="0">
                <a:latin typeface="Times New Roman" panose="02020603050405020304" pitchFamily="18" charset="0"/>
                <a:cs typeface="Times New Roman" panose="02020603050405020304" pitchFamily="18" charset="0"/>
              </a:rPr>
              <a:t>While capital structure is theoretically irrelevant under perfect markets, real-world frictions incentivize conservative capital behavior.</a:t>
            </a:r>
          </a:p>
          <a:p>
            <a:pPr marL="742950" indent="-514350" algn="just">
              <a:buClr>
                <a:schemeClr val="tx1"/>
              </a:buClr>
              <a:buSzPct val="80000"/>
              <a:buFont typeface="+mj-lt"/>
              <a:buAutoNum type="arabicPeriod"/>
            </a:pPr>
            <a:r>
              <a:rPr lang="en-US" sz="3200" b="1" dirty="0">
                <a:solidFill>
                  <a:schemeClr val="accent1"/>
                </a:solidFill>
                <a:latin typeface="Times New Roman" panose="02020603050405020304" pitchFamily="18" charset="0"/>
                <a:cs typeface="Times New Roman" panose="02020603050405020304" pitchFamily="18" charset="0"/>
              </a:rPr>
              <a:t>Market Discipline &amp; Expectations: </a:t>
            </a:r>
            <a:r>
              <a:rPr lang="en-US" sz="3200" dirty="0">
                <a:latin typeface="Times New Roman" panose="02020603050405020304" pitchFamily="18" charset="0"/>
                <a:cs typeface="Times New Roman" panose="02020603050405020304" pitchFamily="18" charset="0"/>
              </a:rPr>
              <a:t>Investors reward prudence: banks may hold excess CET1 to signal strength and avoid market penalties.</a:t>
            </a:r>
          </a:p>
        </p:txBody>
      </p:sp>
      <p:cxnSp>
        <p:nvCxnSpPr>
          <p:cNvPr id="51" name="Google Shape;51;g34651b28550_5_1"/>
          <p:cNvCxnSpPr/>
          <p:nvPr/>
        </p:nvCxnSpPr>
        <p:spPr>
          <a:xfrm>
            <a:off x="11192179" y="5313771"/>
            <a:ext cx="27300" cy="25993800"/>
          </a:xfrm>
          <a:prstGeom prst="straightConnector1">
            <a:avLst/>
          </a:prstGeom>
          <a:noFill/>
          <a:ln w="9525" cap="sq" cmpd="sng">
            <a:solidFill>
              <a:srgbClr val="000000"/>
            </a:solidFill>
            <a:prstDash val="solid"/>
            <a:miter lim="800000"/>
            <a:headEnd type="none" w="med" len="med"/>
            <a:tailEnd type="none" w="med" len="med"/>
          </a:ln>
        </p:spPr>
      </p:cxnSp>
      <p:cxnSp>
        <p:nvCxnSpPr>
          <p:cNvPr id="53" name="Google Shape;53;g34651b28550_5_1"/>
          <p:cNvCxnSpPr/>
          <p:nvPr/>
        </p:nvCxnSpPr>
        <p:spPr>
          <a:xfrm>
            <a:off x="27695439" y="5313771"/>
            <a:ext cx="27300" cy="25993800"/>
          </a:xfrm>
          <a:prstGeom prst="straightConnector1">
            <a:avLst/>
          </a:prstGeom>
          <a:noFill/>
          <a:ln w="9525" cap="sq" cmpd="sng">
            <a:solidFill>
              <a:srgbClr val="000000"/>
            </a:solidFill>
            <a:prstDash val="solid"/>
            <a:miter lim="800000"/>
            <a:headEnd type="none" w="med" len="med"/>
            <a:tailEnd type="none" w="med" len="med"/>
          </a:ln>
        </p:spPr>
      </p:cxnSp>
      <p:sp>
        <p:nvSpPr>
          <p:cNvPr id="58" name="Google Shape;58;g34651b28550_5_1"/>
          <p:cNvSpPr txBox="1">
            <a:spLocks noGrp="1"/>
          </p:cNvSpPr>
          <p:nvPr>
            <p:ph type="body" idx="1"/>
          </p:nvPr>
        </p:nvSpPr>
        <p:spPr>
          <a:xfrm>
            <a:off x="28042200" y="6181286"/>
            <a:ext cx="6317200" cy="5814533"/>
          </a:xfrm>
          <a:prstGeom prst="rect">
            <a:avLst/>
          </a:prstGeom>
          <a:noFill/>
          <a:ln>
            <a:noFill/>
          </a:ln>
        </p:spPr>
        <p:txBody>
          <a:bodyPr spcFirstLastPara="1" wrap="square" lIns="199450" tIns="199450" rIns="199450" bIns="199450" anchor="t" anchorCtr="0">
            <a:spAutoFit/>
          </a:bodyPr>
          <a:lstStyle/>
          <a:p>
            <a:pPr marL="0" indent="0" algn="just">
              <a:spcBef>
                <a:spcPts val="1900"/>
              </a:spcBef>
              <a:spcAft>
                <a:spcPts val="1900"/>
              </a:spcAft>
            </a:pPr>
            <a:r>
              <a:rPr lang="en-US" sz="3200" dirty="0" smtClean="0">
                <a:solidFill>
                  <a:schemeClr val="dk1"/>
                </a:solidFill>
                <a:latin typeface="Times New Roman" panose="02020603050405020304" pitchFamily="18" charset="0"/>
                <a:ea typeface="Calibri"/>
                <a:cs typeface="Times New Roman" panose="02020603050405020304" pitchFamily="18" charset="0"/>
                <a:sym typeface="Calibri"/>
              </a:rPr>
              <a:t>My </a:t>
            </a:r>
            <a:r>
              <a:rPr lang="en-US" sz="3200" dirty="0" smtClean="0"/>
              <a:t>regression </a:t>
            </a:r>
            <a:r>
              <a:rPr lang="en-US" sz="3200" dirty="0"/>
              <a:t>analysis </a:t>
            </a:r>
            <a:r>
              <a:rPr lang="en-US" sz="3200" dirty="0" smtClean="0"/>
              <a:t>reveals </a:t>
            </a:r>
            <a:r>
              <a:rPr lang="en-US" sz="3200" dirty="0"/>
              <a:t>a nonlinear and interactive structure underlying bank capital decisions. Key determinants such as asset quality, size, and lending behavior exhibit statistically significant effects on CET1 ratios, with both linear and quadratic terms shedding light on strategic capital management </a:t>
            </a:r>
            <a:r>
              <a:rPr lang="en-US" sz="3200" dirty="0" smtClean="0"/>
              <a:t>patterns</a:t>
            </a:r>
            <a:r>
              <a:rPr lang="en-US" sz="3200" dirty="0"/>
              <a:t>.</a:t>
            </a:r>
          </a:p>
        </p:txBody>
      </p:sp>
      <p:sp>
        <p:nvSpPr>
          <p:cNvPr id="59" name="Google Shape;59;g34651b28550_5_1"/>
          <p:cNvSpPr txBox="1">
            <a:spLocks noGrp="1"/>
          </p:cNvSpPr>
          <p:nvPr>
            <p:ph type="body" idx="1"/>
          </p:nvPr>
        </p:nvSpPr>
        <p:spPr>
          <a:xfrm>
            <a:off x="28169200" y="14668208"/>
            <a:ext cx="15181800" cy="2589035"/>
          </a:xfrm>
          <a:prstGeom prst="rect">
            <a:avLst/>
          </a:prstGeom>
          <a:noFill/>
          <a:ln>
            <a:noFill/>
          </a:ln>
        </p:spPr>
        <p:txBody>
          <a:bodyPr spcFirstLastPara="1" wrap="square" lIns="199450" tIns="199450" rIns="199450" bIns="199450" anchor="t" anchorCtr="0">
            <a:spAutoFit/>
          </a:bodyPr>
          <a:lstStyle/>
          <a:p>
            <a:pPr marL="0" lvl="0" indent="0" algn="just">
              <a:lnSpc>
                <a:spcPct val="115000"/>
              </a:lnSpc>
              <a:spcBef>
                <a:spcPts val="1900"/>
              </a:spcBef>
              <a:spcAft>
                <a:spcPts val="1900"/>
              </a:spcAft>
              <a:buClr>
                <a:schemeClr val="dk1"/>
              </a:buClr>
              <a:buSzPts val="1600"/>
            </a:pPr>
            <a:r>
              <a:rPr lang="en-US" sz="3200" dirty="0" smtClean="0">
                <a:solidFill>
                  <a:schemeClr val="dk1"/>
                </a:solidFill>
                <a:latin typeface="Times New Roman" panose="02020603050405020304" pitchFamily="18" charset="0"/>
                <a:ea typeface="Calibri"/>
                <a:cs typeface="Times New Roman" panose="02020603050405020304" pitchFamily="18" charset="0"/>
                <a:sym typeface="Calibri"/>
              </a:rPr>
              <a:t>I </a:t>
            </a:r>
            <a:r>
              <a:rPr lang="en-US" sz="3200" dirty="0" smtClean="0"/>
              <a:t>perform </a:t>
            </a:r>
            <a:r>
              <a:rPr lang="en-US" sz="3200" dirty="0"/>
              <a:t>a two-sample t-test. The resulting p-value is approximately </a:t>
            </a:r>
            <a:r>
              <a:rPr lang="en-US" sz="3200" b="1" dirty="0" smtClean="0">
                <a:solidFill>
                  <a:schemeClr val="accent1"/>
                </a:solidFill>
              </a:rPr>
              <a:t>0.0</a:t>
            </a:r>
            <a:r>
              <a:rPr lang="en-US" sz="3200" dirty="0" smtClean="0"/>
              <a:t>, </a:t>
            </a:r>
            <a:r>
              <a:rPr lang="en-US" sz="3200" dirty="0"/>
              <a:t>allowing </a:t>
            </a:r>
            <a:r>
              <a:rPr lang="en-US" sz="3200" dirty="0" smtClean="0"/>
              <a:t>me </a:t>
            </a:r>
            <a:r>
              <a:rPr lang="en-US" sz="3200" dirty="0"/>
              <a:t>to reject the null hypothesis at conventional significance levels. This indicates that the difference in means is statistically significant</a:t>
            </a:r>
            <a:r>
              <a:rPr lang="en-US" sz="3200" dirty="0" smtClean="0"/>
              <a:t>.</a:t>
            </a:r>
            <a:r>
              <a:rPr lang="en-US" sz="3200" dirty="0" smtClean="0">
                <a:solidFill>
                  <a:schemeClr val="dk1"/>
                </a:solidFill>
                <a:latin typeface="Times New Roman" panose="02020603050405020304" pitchFamily="18" charset="0"/>
                <a:ea typeface="Calibri"/>
                <a:cs typeface="Times New Roman" panose="02020603050405020304" pitchFamily="18" charset="0"/>
                <a:sym typeface="Calibri"/>
              </a:rPr>
              <a:t>. </a:t>
            </a:r>
            <a:endParaRPr lang="en-US" sz="32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63" name="Google Shape;63;g34651b28550_5_1"/>
          <p:cNvSpPr txBox="1">
            <a:spLocks noGrp="1"/>
          </p:cNvSpPr>
          <p:nvPr>
            <p:ph type="body" idx="5"/>
          </p:nvPr>
        </p:nvSpPr>
        <p:spPr>
          <a:xfrm>
            <a:off x="28169200" y="29205189"/>
            <a:ext cx="15447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Acknowledgements</a:t>
            </a:r>
            <a:endParaRPr sz="4800" dirty="0">
              <a:solidFill>
                <a:schemeClr val="lt1"/>
              </a:solidFill>
              <a:latin typeface="Times New Roman" panose="02020603050405020304" pitchFamily="18" charset="0"/>
              <a:cs typeface="Times New Roman" panose="02020603050405020304" pitchFamily="18" charset="0"/>
            </a:endParaRPr>
          </a:p>
        </p:txBody>
      </p:sp>
      <p:sp>
        <p:nvSpPr>
          <p:cNvPr id="64" name="Google Shape;64;g34651b28550_5_1"/>
          <p:cNvSpPr txBox="1">
            <a:spLocks noGrp="1"/>
          </p:cNvSpPr>
          <p:nvPr>
            <p:ph type="body" idx="5"/>
          </p:nvPr>
        </p:nvSpPr>
        <p:spPr>
          <a:xfrm>
            <a:off x="11622920" y="20096691"/>
            <a:ext cx="15669000" cy="900000"/>
          </a:xfrm>
          <a:prstGeom prst="rect">
            <a:avLst/>
          </a:prstGeom>
          <a:solidFill>
            <a:schemeClr val="accent1"/>
          </a:solidFill>
          <a:ln>
            <a:noFill/>
          </a:ln>
        </p:spPr>
        <p:txBody>
          <a:bodyPr spcFirstLastPara="1" wrap="square" lIns="79750" tIns="79750" rIns="79750" bIns="79750" anchor="ctr" anchorCtr="0">
            <a:spAutoFit/>
          </a:bodyPr>
          <a:lstStyle/>
          <a:p>
            <a:pPr marL="1447800" lvl="0" indent="-1447800" algn="ctr" rtl="0">
              <a:lnSpc>
                <a:spcPct val="100000"/>
              </a:lnSpc>
              <a:spcBef>
                <a:spcPts val="0"/>
              </a:spcBef>
              <a:spcAft>
                <a:spcPts val="0"/>
              </a:spcAft>
              <a:buClr>
                <a:schemeClr val="accent1"/>
              </a:buClr>
              <a:buSzPts val="3000"/>
              <a:buNone/>
            </a:pPr>
            <a:r>
              <a:rPr lang="en-US" sz="4800" dirty="0">
                <a:solidFill>
                  <a:schemeClr val="lt1"/>
                </a:solidFill>
                <a:latin typeface="Times New Roman" panose="02020603050405020304" pitchFamily="18" charset="0"/>
                <a:cs typeface="Times New Roman" panose="02020603050405020304" pitchFamily="18" charset="0"/>
              </a:rPr>
              <a:t>Results</a:t>
            </a:r>
            <a:endParaRPr sz="4800" dirty="0">
              <a:solidFill>
                <a:schemeClr val="lt1"/>
              </a:solidFill>
              <a:latin typeface="Times New Roman" panose="02020603050405020304" pitchFamily="18" charset="0"/>
              <a:cs typeface="Times New Roman" panose="02020603050405020304" pitchFamily="18" charset="0"/>
            </a:endParaRPr>
          </a:p>
        </p:txBody>
      </p:sp>
      <p:sp>
        <p:nvSpPr>
          <p:cNvPr id="66" name="Google Shape;66;g34651b28550_5_1"/>
          <p:cNvSpPr txBox="1">
            <a:spLocks noGrp="1"/>
          </p:cNvSpPr>
          <p:nvPr>
            <p:ph type="body" idx="16"/>
          </p:nvPr>
        </p:nvSpPr>
        <p:spPr>
          <a:xfrm>
            <a:off x="28169200" y="17813957"/>
            <a:ext cx="15488700" cy="11240634"/>
          </a:xfrm>
          <a:prstGeom prst="rect">
            <a:avLst/>
          </a:prstGeom>
          <a:noFill/>
          <a:ln>
            <a:noFill/>
          </a:ln>
        </p:spPr>
        <p:txBody>
          <a:bodyPr spcFirstLastPara="1" wrap="square" lIns="199450" tIns="199450" rIns="199450" bIns="199450" anchor="t" anchorCtr="0">
            <a:spAutoFit/>
          </a:bodyPr>
          <a:lstStyle/>
          <a:p>
            <a:pPr marL="0" indent="0">
              <a:lnSpc>
                <a:spcPct val="115000"/>
              </a:lnSpc>
              <a:spcBef>
                <a:spcPts val="1900"/>
              </a:spcBef>
              <a:spcAft>
                <a:spcPts val="1900"/>
              </a:spcAft>
              <a:buClr>
                <a:schemeClr val="dk1"/>
              </a:buClr>
              <a:buSzPts val="1600"/>
            </a:pPr>
            <a:r>
              <a:rPr lang="en-US" sz="3200" b="1" dirty="0">
                <a:solidFill>
                  <a:schemeClr val="accent1"/>
                </a:solidFill>
              </a:rPr>
              <a:t>Why Do These Results Matter?</a:t>
            </a:r>
            <a:r>
              <a:rPr lang="en-US" sz="3200" dirty="0">
                <a:solidFill>
                  <a:schemeClr val="accent1"/>
                </a:solidFill>
              </a:rPr>
              <a:t> </a:t>
            </a:r>
            <a:r>
              <a:rPr lang="en-US" sz="3200" dirty="0"/>
              <a:t/>
            </a:r>
            <a:br>
              <a:rPr lang="en-US" sz="3200" dirty="0"/>
            </a:br>
            <a:r>
              <a:rPr lang="en-US" sz="3200" dirty="0"/>
              <a:t>This study finds that banks with stronger profitability hold more capital above regulatory minimums, suggesting excess CET1 capital serves not only as regulatory compliance—but also as a strategic choice enhancing resilience </a:t>
            </a:r>
          </a:p>
          <a:p>
            <a:pPr marL="0" indent="0">
              <a:lnSpc>
                <a:spcPct val="115000"/>
              </a:lnSpc>
              <a:spcBef>
                <a:spcPts val="1900"/>
              </a:spcBef>
              <a:spcAft>
                <a:spcPts val="1900"/>
              </a:spcAft>
              <a:buClr>
                <a:schemeClr val="dk1"/>
              </a:buClr>
              <a:buSzPts val="1600"/>
            </a:pPr>
            <a:r>
              <a:rPr lang="en-US" sz="3200" b="1" dirty="0">
                <a:solidFill>
                  <a:schemeClr val="accent1"/>
                </a:solidFill>
              </a:rPr>
              <a:t>Resilience and Systemic </a:t>
            </a:r>
            <a:r>
              <a:rPr lang="en-US" sz="3200" b="1" dirty="0" smtClean="0">
                <a:solidFill>
                  <a:schemeClr val="accent1"/>
                </a:solidFill>
              </a:rPr>
              <a:t>Stability</a:t>
            </a:r>
            <a:endParaRPr lang="en-US" sz="3200" dirty="0" smtClean="0"/>
          </a:p>
          <a:p>
            <a:pPr marL="514350" indent="-514350">
              <a:spcBef>
                <a:spcPts val="0"/>
              </a:spcBef>
              <a:buClr>
                <a:schemeClr val="dk1"/>
              </a:buClr>
              <a:buSzPct val="100000"/>
              <a:buFont typeface="Arial" panose="020B0604020202020204" pitchFamily="34" charset="0"/>
              <a:buChar char="•"/>
            </a:pPr>
            <a:r>
              <a:rPr lang="en-US" sz="3200" dirty="0" smtClean="0"/>
              <a:t>Profitable </a:t>
            </a:r>
            <a:r>
              <a:rPr lang="en-US" sz="3200" dirty="0"/>
              <a:t>banks tend to self-insure by building buffers—supporting a </a:t>
            </a:r>
            <a:r>
              <a:rPr lang="en-US" sz="3200" dirty="0" err="1"/>
              <a:t>Minskyan</a:t>
            </a:r>
            <a:r>
              <a:rPr lang="en-US" sz="3200" dirty="0"/>
              <a:t> “hedge finance” </a:t>
            </a:r>
            <a:r>
              <a:rPr lang="en-US" sz="3200" dirty="0" smtClean="0"/>
              <a:t>regime.</a:t>
            </a:r>
          </a:p>
          <a:p>
            <a:pPr marL="514350" indent="-514350">
              <a:spcBef>
                <a:spcPts val="0"/>
              </a:spcBef>
              <a:buClr>
                <a:schemeClr val="dk1"/>
              </a:buClr>
              <a:buSzPct val="100000"/>
              <a:buFont typeface="Arial" panose="020B0604020202020204" pitchFamily="34" charset="0"/>
              <a:buChar char="•"/>
            </a:pPr>
            <a:r>
              <a:rPr lang="en-US" sz="3200" dirty="0" smtClean="0"/>
              <a:t>Well-capitalized </a:t>
            </a:r>
            <a:r>
              <a:rPr lang="en-US" sz="3200" dirty="0"/>
              <a:t>banks sustain credit during </a:t>
            </a:r>
            <a:r>
              <a:rPr lang="en-US" sz="3200" dirty="0" smtClean="0"/>
              <a:t>downturns, </a:t>
            </a:r>
            <a:r>
              <a:rPr lang="en-US" sz="3200" dirty="0"/>
              <a:t>especially to </a:t>
            </a:r>
            <a:r>
              <a:rPr lang="en-US" sz="3200" dirty="0" smtClean="0"/>
              <a:t>SMEs.</a:t>
            </a:r>
          </a:p>
          <a:p>
            <a:pPr marL="514350" indent="-514350">
              <a:spcBef>
                <a:spcPts val="0"/>
              </a:spcBef>
              <a:buClr>
                <a:schemeClr val="dk1"/>
              </a:buClr>
              <a:buSzPct val="100000"/>
              <a:buFont typeface="Arial" panose="020B0604020202020204" pitchFamily="34" charset="0"/>
              <a:buChar char="•"/>
            </a:pPr>
            <a:r>
              <a:rPr lang="en-US" sz="3200" dirty="0" smtClean="0"/>
              <a:t>Aligning </a:t>
            </a:r>
            <a:r>
              <a:rPr lang="en-US" sz="3200" dirty="0"/>
              <a:t>incentives with capital regulation enhances systemic </a:t>
            </a:r>
            <a:r>
              <a:rPr lang="en-US" sz="3200" dirty="0" smtClean="0"/>
              <a:t>stability.</a:t>
            </a:r>
            <a:endParaRPr lang="en-US" sz="3200" dirty="0">
              <a:solidFill>
                <a:schemeClr val="dk1"/>
              </a:solidFill>
              <a:highlight>
                <a:schemeClr val="lt1"/>
              </a:highlight>
              <a:latin typeface="Times New Roman" panose="02020603050405020304" pitchFamily="18" charset="0"/>
              <a:ea typeface="Calibri"/>
              <a:cs typeface="Times New Roman" panose="02020603050405020304" pitchFamily="18" charset="0"/>
              <a:sym typeface="Calibri"/>
            </a:endParaRPr>
          </a:p>
          <a:p>
            <a:pPr marL="0" indent="0">
              <a:lnSpc>
                <a:spcPct val="115000"/>
              </a:lnSpc>
              <a:spcBef>
                <a:spcPts val="1900"/>
              </a:spcBef>
              <a:spcAft>
                <a:spcPts val="1900"/>
              </a:spcAft>
              <a:buClr>
                <a:schemeClr val="dk1"/>
              </a:buClr>
              <a:buSzPts val="1600"/>
            </a:pPr>
            <a:r>
              <a:rPr lang="en-US" sz="3200" b="1" dirty="0" smtClean="0">
                <a:solidFill>
                  <a:schemeClr val="accent1"/>
                </a:solidFill>
              </a:rPr>
              <a:t>Behavioral </a:t>
            </a:r>
            <a:r>
              <a:rPr lang="en-US" sz="3200" b="1" dirty="0">
                <a:solidFill>
                  <a:schemeClr val="accent1"/>
                </a:solidFill>
              </a:rPr>
              <a:t>Constraints on Buffer </a:t>
            </a:r>
            <a:r>
              <a:rPr lang="en-US" sz="3200" b="1" dirty="0" smtClean="0">
                <a:solidFill>
                  <a:schemeClr val="accent1"/>
                </a:solidFill>
              </a:rPr>
              <a:t>Usability</a:t>
            </a:r>
          </a:p>
          <a:p>
            <a:pPr marL="514350" indent="-514350">
              <a:spcBef>
                <a:spcPts val="0"/>
              </a:spcBef>
              <a:buClr>
                <a:schemeClr val="dk1"/>
              </a:buClr>
              <a:buSzPct val="100000"/>
              <a:buFont typeface="Arial" panose="020B0604020202020204" pitchFamily="34" charset="0"/>
              <a:buChar char="•"/>
            </a:pPr>
            <a:r>
              <a:rPr lang="en-US" sz="3200" dirty="0" smtClean="0"/>
              <a:t>Despite </a:t>
            </a:r>
            <a:r>
              <a:rPr lang="en-US" sz="3200" dirty="0"/>
              <a:t>policy intent, banks avoid using buffers due to fear of market </a:t>
            </a:r>
            <a:r>
              <a:rPr lang="en-US" sz="3200" dirty="0" smtClean="0"/>
              <a:t>penalties.</a:t>
            </a:r>
          </a:p>
          <a:p>
            <a:pPr marL="514350" indent="-514350">
              <a:spcBef>
                <a:spcPts val="0"/>
              </a:spcBef>
              <a:buClr>
                <a:schemeClr val="dk1"/>
              </a:buClr>
              <a:buSzPct val="100000"/>
              <a:buFont typeface="Arial" panose="020B0604020202020204" pitchFamily="34" charset="0"/>
              <a:buChar char="•"/>
            </a:pPr>
            <a:r>
              <a:rPr lang="en-US" sz="3200" dirty="0" smtClean="0"/>
              <a:t>This </a:t>
            </a:r>
            <a:r>
              <a:rPr lang="en-US" sz="3200" dirty="0"/>
              <a:t>limits countercyclical effectiveness of capital buffers. </a:t>
            </a:r>
            <a:endParaRPr lang="en-US" sz="3200" dirty="0" smtClean="0"/>
          </a:p>
          <a:p>
            <a:pPr marL="514350" indent="-514350">
              <a:spcBef>
                <a:spcPts val="0"/>
              </a:spcBef>
              <a:buClr>
                <a:schemeClr val="dk1"/>
              </a:buClr>
              <a:buSzPct val="100000"/>
              <a:buFont typeface="Arial" panose="020B0604020202020204" pitchFamily="34" charset="0"/>
              <a:buChar char="•"/>
            </a:pPr>
            <a:r>
              <a:rPr lang="en-US" sz="3200" dirty="0" smtClean="0"/>
              <a:t>Policy </a:t>
            </a:r>
            <a:r>
              <a:rPr lang="en-US" sz="3200" dirty="0"/>
              <a:t>Recommendation: Improve regulatory communication, allow temporary dividend flexibility, and refine Stress Capital Buffer (SCB) </a:t>
            </a:r>
            <a:r>
              <a:rPr lang="en-US" sz="3200" dirty="0" smtClean="0"/>
              <a:t>frameworks.</a:t>
            </a:r>
            <a:endParaRPr lang="en-US" sz="3200" dirty="0">
              <a:solidFill>
                <a:schemeClr val="dk1"/>
              </a:solidFill>
              <a:highlight>
                <a:schemeClr val="lt1"/>
              </a:highlight>
              <a:latin typeface="Times New Roman" panose="02020603050405020304" pitchFamily="18" charset="0"/>
              <a:ea typeface="Calibri"/>
              <a:cs typeface="Times New Roman" panose="02020603050405020304" pitchFamily="18" charset="0"/>
              <a:sym typeface="Calibri"/>
            </a:endParaRPr>
          </a:p>
          <a:p>
            <a:pPr marL="0" indent="0">
              <a:lnSpc>
                <a:spcPct val="115000"/>
              </a:lnSpc>
              <a:spcBef>
                <a:spcPts val="1900"/>
              </a:spcBef>
              <a:spcAft>
                <a:spcPts val="1900"/>
              </a:spcAft>
              <a:buClr>
                <a:schemeClr val="dk1"/>
              </a:buClr>
              <a:buSzPts val="1600"/>
            </a:pPr>
            <a:r>
              <a:rPr lang="en-US" sz="3200" b="1" dirty="0" smtClean="0">
                <a:solidFill>
                  <a:schemeClr val="accent1"/>
                </a:solidFill>
              </a:rPr>
              <a:t>Rethinking </a:t>
            </a:r>
            <a:r>
              <a:rPr lang="en-US" sz="3200" b="1" dirty="0">
                <a:solidFill>
                  <a:schemeClr val="accent1"/>
                </a:solidFill>
              </a:rPr>
              <a:t>the Capital–Lending </a:t>
            </a:r>
            <a:r>
              <a:rPr lang="en-US" sz="3200" b="1" dirty="0" smtClean="0">
                <a:solidFill>
                  <a:schemeClr val="accent1"/>
                </a:solidFill>
              </a:rPr>
              <a:t>Tradeoff</a:t>
            </a:r>
          </a:p>
          <a:p>
            <a:pPr marL="514350" indent="-514350">
              <a:spcBef>
                <a:spcPts val="0"/>
              </a:spcBef>
              <a:buClr>
                <a:schemeClr val="dk1"/>
              </a:buClr>
              <a:buSzPct val="100000"/>
              <a:buFont typeface="Arial" panose="020B0604020202020204" pitchFamily="34" charset="0"/>
              <a:buChar char="•"/>
            </a:pPr>
            <a:r>
              <a:rPr lang="en-US" sz="3200" dirty="0" smtClean="0"/>
              <a:t>Evidence </a:t>
            </a:r>
            <a:r>
              <a:rPr lang="en-US" sz="3200" dirty="0"/>
              <a:t>contradicts the view that capital reduces lending. </a:t>
            </a:r>
            <a:endParaRPr lang="en-US" sz="3200" dirty="0" smtClean="0"/>
          </a:p>
          <a:p>
            <a:pPr marL="514350" indent="-514350">
              <a:spcBef>
                <a:spcPts val="0"/>
              </a:spcBef>
              <a:buClr>
                <a:schemeClr val="dk1"/>
              </a:buClr>
              <a:buSzPct val="100000"/>
              <a:buFont typeface="Arial" panose="020B0604020202020204" pitchFamily="34" charset="0"/>
              <a:buChar char="•"/>
            </a:pPr>
            <a:r>
              <a:rPr lang="en-US" sz="3200" dirty="0" smtClean="0"/>
              <a:t>Better-capitalized </a:t>
            </a:r>
            <a:r>
              <a:rPr lang="en-US" sz="3200" dirty="0"/>
              <a:t>banks lend more </a:t>
            </a:r>
            <a:r>
              <a:rPr lang="en-US" sz="3200" dirty="0" smtClean="0"/>
              <a:t>downturns</a:t>
            </a:r>
            <a:r>
              <a:rPr lang="en-US" sz="3200" dirty="0"/>
              <a:t>, enabling </a:t>
            </a:r>
            <a:r>
              <a:rPr lang="en-US" sz="3200" dirty="0" smtClean="0"/>
              <a:t>growth, pro-stability </a:t>
            </a:r>
            <a:r>
              <a:rPr lang="en-US" sz="3200" dirty="0"/>
              <a:t>regulation.</a:t>
            </a:r>
            <a:endParaRPr lang="en-US" sz="3200" dirty="0" smtClean="0"/>
          </a:p>
        </p:txBody>
      </p:sp>
      <p:pic>
        <p:nvPicPr>
          <p:cNvPr id="74" name="Google Shape;74;g34651b28550_5_1"/>
          <p:cNvPicPr preferRelativeResize="0"/>
          <p:nvPr/>
        </p:nvPicPr>
        <p:blipFill>
          <a:blip r:embed="rId4">
            <a:alphaModFix/>
          </a:blip>
          <a:stretch>
            <a:fillRect/>
          </a:stretch>
        </p:blipFill>
        <p:spPr>
          <a:xfrm>
            <a:off x="44559785" y="266814"/>
            <a:ext cx="1967175" cy="1967175"/>
          </a:xfrm>
          <a:prstGeom prst="rect">
            <a:avLst/>
          </a:prstGeom>
          <a:noFill/>
          <a:ln>
            <a:noFill/>
          </a:ln>
        </p:spPr>
      </p:pic>
      <p:sp>
        <p:nvSpPr>
          <p:cNvPr id="76" name="Google Shape;76;g34651b28550_5_1"/>
          <p:cNvSpPr txBox="1">
            <a:spLocks noGrp="1"/>
          </p:cNvSpPr>
          <p:nvPr>
            <p:ph type="body" idx="1"/>
          </p:nvPr>
        </p:nvSpPr>
        <p:spPr>
          <a:xfrm>
            <a:off x="28169200" y="11712214"/>
            <a:ext cx="6190200" cy="2859878"/>
          </a:xfrm>
          <a:prstGeom prst="rect">
            <a:avLst/>
          </a:prstGeom>
          <a:noFill/>
          <a:ln>
            <a:noFill/>
          </a:ln>
        </p:spPr>
        <p:txBody>
          <a:bodyPr spcFirstLastPara="1" wrap="square" lIns="199450" tIns="199450" rIns="199450" bIns="199450" anchor="t" anchorCtr="0">
            <a:spAutoFit/>
          </a:bodyPr>
          <a:lstStyle/>
          <a:p>
            <a:pPr marL="0" lvl="0" indent="0" algn="just" rtl="0">
              <a:lnSpc>
                <a:spcPct val="100000"/>
              </a:lnSpc>
              <a:spcBef>
                <a:spcPts val="1900"/>
              </a:spcBef>
              <a:spcAft>
                <a:spcPts val="0"/>
              </a:spcAft>
              <a:buNone/>
            </a:pPr>
            <a:r>
              <a:rPr lang="en-US" sz="3200" dirty="0">
                <a:latin typeface="Times New Roman" panose="02020603050405020304" pitchFamily="18" charset="0"/>
                <a:ea typeface="Calibri"/>
                <a:cs typeface="Times New Roman" panose="02020603050405020304" pitchFamily="18" charset="0"/>
                <a:sym typeface="Calibri"/>
              </a:rPr>
              <a:t>Using the following null and alternative hypotheses:</a:t>
            </a:r>
            <a:endParaRPr sz="3200" dirty="0">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00000"/>
              </a:lnSpc>
              <a:spcBef>
                <a:spcPts val="1900"/>
              </a:spcBef>
              <a:spcAft>
                <a:spcPts val="0"/>
              </a:spcAft>
              <a:buSzPts val="3200"/>
              <a:buFont typeface="Calibri"/>
              <a:buChar char="●"/>
            </a:pPr>
            <a:r>
              <a:rPr lang="en-US" sz="3200" dirty="0">
                <a:latin typeface="Times New Roman" panose="02020603050405020304" pitchFamily="18" charset="0"/>
                <a:ea typeface="Calibri"/>
                <a:cs typeface="Times New Roman" panose="02020603050405020304" pitchFamily="18" charset="0"/>
                <a:sym typeface="Calibri"/>
              </a:rPr>
              <a:t>H0​: μ1​=μ2</a:t>
            </a:r>
            <a:endParaRPr sz="3200" dirty="0">
              <a:latin typeface="Times New Roman" panose="02020603050405020304" pitchFamily="18" charset="0"/>
              <a:ea typeface="Calibri"/>
              <a:cs typeface="Times New Roman" panose="02020603050405020304" pitchFamily="18" charset="0"/>
              <a:sym typeface="Calibri"/>
            </a:endParaRPr>
          </a:p>
          <a:p>
            <a:pPr marL="685800" lvl="0" indent="-546100" algn="just" rtl="0">
              <a:lnSpc>
                <a:spcPct val="100000"/>
              </a:lnSpc>
              <a:spcBef>
                <a:spcPts val="0"/>
              </a:spcBef>
              <a:spcAft>
                <a:spcPts val="0"/>
              </a:spcAft>
              <a:buSzPts val="3200"/>
              <a:buFont typeface="Calibri"/>
              <a:buChar char="●"/>
            </a:pPr>
            <a:r>
              <a:rPr lang="en-US" sz="3200" dirty="0">
                <a:latin typeface="Times New Roman" panose="02020603050405020304" pitchFamily="18" charset="0"/>
                <a:ea typeface="Calibri"/>
                <a:cs typeface="Times New Roman" panose="02020603050405020304" pitchFamily="18" charset="0"/>
                <a:sym typeface="Calibri"/>
              </a:rPr>
              <a:t>HA​: μ1​≠μ2​</a:t>
            </a:r>
            <a:endParaRPr sz="3200" dirty="0">
              <a:latin typeface="Times New Roman" panose="02020603050405020304" pitchFamily="18" charset="0"/>
              <a:ea typeface="Calibri"/>
              <a:cs typeface="Times New Roman" panose="02020603050405020304" pitchFamily="18" charset="0"/>
              <a:sym typeface="Calibri"/>
            </a:endParaRPr>
          </a:p>
        </p:txBody>
      </p:sp>
      <p:pic>
        <p:nvPicPr>
          <p:cNvPr id="77" name="Google Shape;77;g34651b28550_5_1"/>
          <p:cNvPicPr preferRelativeResize="0"/>
          <p:nvPr/>
        </p:nvPicPr>
        <p:blipFill>
          <a:blip r:embed="rId5">
            <a:alphaModFix/>
          </a:blip>
          <a:stretch>
            <a:fillRect/>
          </a:stretch>
        </p:blipFill>
        <p:spPr>
          <a:xfrm>
            <a:off x="55046280" y="473443"/>
            <a:ext cx="1877837" cy="1877837"/>
          </a:xfrm>
          <a:prstGeom prst="rect">
            <a:avLst/>
          </a:prstGeom>
          <a:noFill/>
          <a:ln>
            <a:noFill/>
          </a:ln>
        </p:spPr>
      </p:pic>
      <p:pic>
        <p:nvPicPr>
          <p:cNvPr id="7" name="Picture 6" descr="A black and white logo&#10;&#10;AI-generated content may be incorrect.">
            <a:extLst>
              <a:ext uri="{FF2B5EF4-FFF2-40B4-BE49-F238E27FC236}">
                <a16:creationId xmlns:a16="http://schemas.microsoft.com/office/drawing/2014/main" id="{E69B8C00-8A3A-6B3F-E0F7-48903A3C52FD}"/>
              </a:ext>
            </a:extLst>
          </p:cNvPr>
          <p:cNvPicPr>
            <a:picLocks noChangeAspect="1"/>
          </p:cNvPicPr>
          <p:nvPr/>
        </p:nvPicPr>
        <p:blipFill>
          <a:blip r:embed="rId6"/>
          <a:stretch>
            <a:fillRect/>
          </a:stretch>
        </p:blipFill>
        <p:spPr>
          <a:xfrm>
            <a:off x="39620690" y="428657"/>
            <a:ext cx="3959224" cy="3943387"/>
          </a:xfrm>
          <a:prstGeom prst="rect">
            <a:avLst/>
          </a:prstGeom>
        </p:spPr>
      </p:pic>
      <p:pic>
        <p:nvPicPr>
          <p:cNvPr id="9" name="Picture 8" descr="A logo of a university&#10;&#10;AI-generated content may be incorrect.">
            <a:extLst>
              <a:ext uri="{FF2B5EF4-FFF2-40B4-BE49-F238E27FC236}">
                <a16:creationId xmlns:a16="http://schemas.microsoft.com/office/drawing/2014/main" id="{C5E6E608-8704-AE76-FB0C-0BF6847E8711}"/>
              </a:ext>
            </a:extLst>
          </p:cNvPr>
          <p:cNvPicPr>
            <a:picLocks noChangeAspect="1"/>
          </p:cNvPicPr>
          <p:nvPr/>
        </p:nvPicPr>
        <p:blipFill>
          <a:blip r:embed="rId7">
            <a:lum bright="70000" contrast="-70000"/>
            <a:extLst>
              <a:ext uri="{BEBA8EAE-BF5A-486C-A8C5-ECC9F3942E4B}">
                <a14:imgProps xmlns:a14="http://schemas.microsoft.com/office/drawing/2010/main">
                  <a14:imgLayer r:embed="rId8">
                    <a14:imgEffect>
                      <a14:colorTemperature colorTemp="11500"/>
                    </a14:imgEffect>
                    <a14:imgEffect>
                      <a14:saturation sat="0"/>
                    </a14:imgEffect>
                  </a14:imgLayer>
                </a14:imgProps>
              </a:ext>
            </a:extLst>
          </a:blip>
          <a:stretch>
            <a:fillRect/>
          </a:stretch>
        </p:blipFill>
        <p:spPr>
          <a:xfrm>
            <a:off x="1109150" y="429135"/>
            <a:ext cx="3831339" cy="3822825"/>
          </a:xfrm>
          <a:prstGeom prst="rect">
            <a:avLst/>
          </a:prstGeom>
        </p:spPr>
      </p:pic>
      <p:pic>
        <p:nvPicPr>
          <p:cNvPr id="12" name="Picture 11" descr="A black and white logo&#10;&#10;AI-generated content may be incorrect.">
            <a:extLst>
              <a:ext uri="{FF2B5EF4-FFF2-40B4-BE49-F238E27FC236}">
                <a16:creationId xmlns:a16="http://schemas.microsoft.com/office/drawing/2014/main" id="{F9C83DC8-7CD9-81D0-891E-58943D22F533}"/>
              </a:ext>
            </a:extLst>
          </p:cNvPr>
          <p:cNvPicPr>
            <a:picLocks noChangeAspect="1"/>
          </p:cNvPicPr>
          <p:nvPr/>
        </p:nvPicPr>
        <p:blipFill>
          <a:blip r:embed="rId9"/>
          <a:stretch>
            <a:fillRect/>
          </a:stretch>
        </p:blipFill>
        <p:spPr>
          <a:xfrm>
            <a:off x="35789331" y="438709"/>
            <a:ext cx="3831340" cy="3877687"/>
          </a:xfrm>
          <a:prstGeom prst="rect">
            <a:avLst/>
          </a:prstGeom>
        </p:spPr>
      </p:pic>
      <p:sp>
        <p:nvSpPr>
          <p:cNvPr id="19" name="Google Shape;49;g34651b28550_5_1">
            <a:extLst>
              <a:ext uri="{FF2B5EF4-FFF2-40B4-BE49-F238E27FC236}">
                <a16:creationId xmlns:a16="http://schemas.microsoft.com/office/drawing/2014/main" id="{574389D2-16F1-8FFA-1ACF-1ADC304E1F75}"/>
              </a:ext>
            </a:extLst>
          </p:cNvPr>
          <p:cNvSpPr txBox="1">
            <a:spLocks/>
          </p:cNvSpPr>
          <p:nvPr/>
        </p:nvSpPr>
        <p:spPr>
          <a:xfrm>
            <a:off x="946425" y="24461734"/>
            <a:ext cx="9786600" cy="900000"/>
          </a:xfrm>
          <a:prstGeom prst="rect">
            <a:avLst/>
          </a:prstGeom>
          <a:solidFill>
            <a:schemeClr val="accent1"/>
          </a:solidFill>
          <a:ln>
            <a:noFill/>
          </a:ln>
        </p:spPr>
        <p:txBody>
          <a:bodyPr spcFirstLastPara="1" wrap="square" lIns="79750" tIns="79750" rIns="79750" bIns="79750" anchor="ctr" anchorCtr="0">
            <a:spAutoFit/>
          </a:bodyPr>
          <a:lstStyle>
            <a:defPPr marR="0" lvl="0" algn="l" rtl="0">
              <a:lnSpc>
                <a:spcPct val="100000"/>
              </a:lnSpc>
              <a:spcBef>
                <a:spcPts val="0"/>
              </a:spcBef>
              <a:spcAft>
                <a:spcPts val="0"/>
              </a:spcAft>
            </a:defPPr>
            <a:lvl1pPr marL="457200" marR="0" lvl="0" indent="-228600" algn="ctr" rtl="0">
              <a:lnSpc>
                <a:spcPct val="100000"/>
              </a:lnSpc>
              <a:spcBef>
                <a:spcPts val="600"/>
              </a:spcBef>
              <a:spcAft>
                <a:spcPts val="0"/>
              </a:spcAft>
              <a:buClr>
                <a:schemeClr val="accent1"/>
              </a:buClr>
              <a:buSzPts val="3000"/>
              <a:buFont typeface="Arial"/>
              <a:buNone/>
              <a:defRPr sz="3000" b="1" i="0" u="sng" strike="noStrike" cap="none">
                <a:solidFill>
                  <a:schemeClr val="accent1"/>
                </a:solidFill>
                <a:latin typeface="Calibri"/>
                <a:ea typeface="Calibri"/>
                <a:cs typeface="Calibri"/>
                <a:sym typeface="Calibri"/>
              </a:defRPr>
            </a:lvl1pPr>
            <a:lvl2pPr marL="914400" marR="0" lvl="1" indent="-971550" algn="l" rtl="0">
              <a:lnSpc>
                <a:spcPct val="100000"/>
              </a:lnSpc>
              <a:spcBef>
                <a:spcPts val="2400"/>
              </a:spcBef>
              <a:spcAft>
                <a:spcPts val="0"/>
              </a:spcAft>
              <a:buClr>
                <a:schemeClr val="dk1"/>
              </a:buClr>
              <a:buSzPts val="11700"/>
              <a:buFont typeface="Arial"/>
              <a:buChar char="–"/>
              <a:defRPr sz="11700" b="0" i="0" u="none" strike="noStrike" cap="none">
                <a:solidFill>
                  <a:schemeClr val="dk1"/>
                </a:solidFill>
                <a:latin typeface="Calibri"/>
                <a:ea typeface="Calibri"/>
                <a:cs typeface="Calibri"/>
                <a:sym typeface="Calibri"/>
              </a:defRPr>
            </a:lvl2pPr>
            <a:lvl3pPr marL="1371600" marR="0" lvl="2" indent="-869950" algn="l" rtl="0">
              <a:lnSpc>
                <a:spcPct val="100000"/>
              </a:lnSpc>
              <a:spcBef>
                <a:spcPts val="2100"/>
              </a:spcBef>
              <a:spcAft>
                <a:spcPts val="0"/>
              </a:spcAft>
              <a:buClr>
                <a:schemeClr val="dk1"/>
              </a:buClr>
              <a:buSzPts val="10100"/>
              <a:buFont typeface="Arial"/>
              <a:buChar char="•"/>
              <a:defRPr sz="10100" b="0" i="0" u="none" strike="noStrike" cap="none">
                <a:solidFill>
                  <a:schemeClr val="dk1"/>
                </a:solidFill>
                <a:latin typeface="Calibri"/>
                <a:ea typeface="Calibri"/>
                <a:cs typeface="Calibri"/>
                <a:sym typeface="Calibri"/>
              </a:defRPr>
            </a:lvl3pPr>
            <a:lvl4pPr marL="1828800" marR="0" lvl="3"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4pPr>
            <a:lvl5pPr marL="2286000" marR="0" lvl="4"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pPr marL="1447800" indent="-1447800">
              <a:spcBef>
                <a:spcPts val="0"/>
              </a:spcBef>
            </a:pPr>
            <a:r>
              <a:rPr lang="en-US" sz="4800" dirty="0">
                <a:solidFill>
                  <a:schemeClr val="lt1"/>
                </a:solidFill>
                <a:latin typeface="Times New Roman" panose="02020603050405020304" pitchFamily="18" charset="0"/>
                <a:cs typeface="Times New Roman" panose="02020603050405020304" pitchFamily="18" charset="0"/>
              </a:rPr>
              <a:t>Data</a:t>
            </a:r>
          </a:p>
        </p:txBody>
      </p:sp>
      <p:sp>
        <p:nvSpPr>
          <p:cNvPr id="20" name="Google Shape;50;g34651b28550_5_1">
            <a:extLst>
              <a:ext uri="{FF2B5EF4-FFF2-40B4-BE49-F238E27FC236}">
                <a16:creationId xmlns:a16="http://schemas.microsoft.com/office/drawing/2014/main" id="{4651B93A-F778-8734-B7CA-5347223DDF0C}"/>
              </a:ext>
            </a:extLst>
          </p:cNvPr>
          <p:cNvSpPr txBox="1">
            <a:spLocks/>
          </p:cNvSpPr>
          <p:nvPr/>
        </p:nvSpPr>
        <p:spPr>
          <a:xfrm>
            <a:off x="946425" y="25570412"/>
            <a:ext cx="9777481" cy="5737159"/>
          </a:xfrm>
          <a:prstGeom prst="rect">
            <a:avLst/>
          </a:prstGeom>
          <a:noFill/>
          <a:ln>
            <a:noFill/>
          </a:ln>
        </p:spPr>
        <p:txBody>
          <a:bodyPr spcFirstLastPara="1" wrap="square" lIns="199450" tIns="199450" rIns="199450" bIns="19945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300"/>
              </a:spcBef>
              <a:spcAft>
                <a:spcPts val="0"/>
              </a:spcAft>
              <a:buClr>
                <a:srgbClr val="3F2F28"/>
              </a:buClr>
              <a:buSzPts val="1900"/>
              <a:buFont typeface="Arial"/>
              <a:buNone/>
              <a:defRPr sz="1900" b="0" i="0" u="none" strike="noStrike" cap="none">
                <a:solidFill>
                  <a:srgbClr val="3F2F28"/>
                </a:solidFill>
                <a:latin typeface="Times New Roman"/>
                <a:ea typeface="Times New Roman"/>
                <a:cs typeface="Times New Roman"/>
                <a:sym typeface="Times New Roman"/>
              </a:defRPr>
            </a:lvl1pPr>
            <a:lvl2pPr marL="914400" marR="0" lvl="1"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2pPr>
            <a:lvl3pPr marL="1371600" marR="0" lvl="2"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3pPr>
            <a:lvl4pPr marL="1828800" marR="0" lvl="3"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4pPr>
            <a:lvl5pPr marL="2286000" marR="0" lvl="4" indent="-361950" algn="l" rtl="0">
              <a:lnSpc>
                <a:spcPct val="100000"/>
              </a:lnSpc>
              <a:spcBef>
                <a:spcPts val="300"/>
              </a:spcBef>
              <a:spcAft>
                <a:spcPts val="0"/>
              </a:spcAft>
              <a:buClr>
                <a:schemeClr val="dk1"/>
              </a:buClr>
              <a:buSzPts val="2100"/>
              <a:buFont typeface="Arial"/>
              <a:buChar char="»"/>
              <a:defRPr sz="2100" b="0" i="0" u="none" strike="noStrike" cap="none">
                <a:solidFill>
                  <a:schemeClr val="dk1"/>
                </a:solidFill>
                <a:latin typeface="Trebuchet MS"/>
                <a:ea typeface="Trebuchet MS"/>
                <a:cs typeface="Trebuchet MS"/>
                <a:sym typeface="Trebuchet MS"/>
              </a:defRPr>
            </a:lvl5pPr>
            <a:lvl6pPr marL="2743200" marR="0" lvl="5"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6pPr>
            <a:lvl7pPr marL="3200400" marR="0" lvl="6"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7pPr>
            <a:lvl8pPr marL="3657600" marR="0" lvl="7"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8pPr>
            <a:lvl9pPr marL="4114800" marR="0" lvl="8" indent="-768350" algn="l" rtl="0">
              <a:lnSpc>
                <a:spcPct val="100000"/>
              </a:lnSpc>
              <a:spcBef>
                <a:spcPts val="1600"/>
              </a:spcBef>
              <a:spcAft>
                <a:spcPts val="0"/>
              </a:spcAft>
              <a:buClr>
                <a:schemeClr val="dk1"/>
              </a:buClr>
              <a:buSzPts val="8500"/>
              <a:buFont typeface="Arial"/>
              <a:buChar char="•"/>
              <a:defRPr sz="8500" b="0" i="0" u="none" strike="noStrike" cap="none">
                <a:solidFill>
                  <a:schemeClr val="dk1"/>
                </a:solidFill>
                <a:latin typeface="Calibri"/>
                <a:ea typeface="Calibri"/>
                <a:cs typeface="Calibri"/>
                <a:sym typeface="Calibri"/>
              </a:defRPr>
            </a:lvl9pPr>
          </a:lstStyle>
          <a:p>
            <a:pPr marL="228600" indent="0"/>
            <a:r>
              <a:rPr lang="en-US" sz="3200" b="1" dirty="0">
                <a:solidFill>
                  <a:schemeClr val="accent1"/>
                </a:solidFill>
              </a:rPr>
              <a:t>Data Source</a:t>
            </a:r>
            <a:r>
              <a:rPr lang="en-US" sz="3200" dirty="0">
                <a:solidFill>
                  <a:schemeClr val="accent1"/>
                </a:solidFill>
              </a:rPr>
              <a:t>: </a:t>
            </a:r>
          </a:p>
          <a:p>
            <a:pPr marL="685800" indent="-457200">
              <a:buFont typeface="Arial" panose="020B0604020202020204" pitchFamily="34" charset="0"/>
              <a:buChar char="•"/>
            </a:pPr>
            <a:r>
              <a:rPr lang="en-US" sz="3200" dirty="0"/>
              <a:t>Bloomberg Terminal (February 2025)</a:t>
            </a:r>
          </a:p>
          <a:p>
            <a:pPr marL="685800" indent="-457200">
              <a:buFont typeface="Arial" panose="020B0604020202020204" pitchFamily="34" charset="0"/>
              <a:buChar char="•"/>
            </a:pPr>
            <a:r>
              <a:rPr lang="en-US" sz="3200" dirty="0"/>
              <a:t>BASEL III (January 2017)</a:t>
            </a:r>
            <a:endParaRPr lang="en-US" sz="3200" b="1" dirty="0"/>
          </a:p>
          <a:p>
            <a:pPr marL="228600" indent="0"/>
            <a:r>
              <a:rPr lang="en-US" sz="3200" b="1" dirty="0">
                <a:solidFill>
                  <a:schemeClr val="accent1"/>
                </a:solidFill>
              </a:rPr>
              <a:t>Sample</a:t>
            </a:r>
            <a:r>
              <a:rPr lang="en-US" sz="3200" dirty="0"/>
              <a:t>: 10 U.S. publicly traded banks (2016–2023)</a:t>
            </a:r>
          </a:p>
          <a:p>
            <a:pPr marL="228600" indent="0"/>
            <a:endParaRPr lang="en-US" sz="3200" b="1" dirty="0"/>
          </a:p>
          <a:p>
            <a:pPr marL="228600" indent="0"/>
            <a:r>
              <a:rPr lang="en-US" sz="3200" b="1" dirty="0">
                <a:solidFill>
                  <a:schemeClr val="accent1"/>
                </a:solidFill>
              </a:rPr>
              <a:t>Key Independent Variables</a:t>
            </a:r>
            <a:r>
              <a:rPr lang="en-US" sz="3200" dirty="0">
                <a:solidFill>
                  <a:schemeClr val="accent1"/>
                </a:solidFill>
              </a:rPr>
              <a:t>:</a:t>
            </a:r>
          </a:p>
          <a:p>
            <a:pPr marL="685800" indent="-457200">
              <a:buSzPct val="100000"/>
              <a:buFont typeface="Arial" panose="020B0604020202020204" pitchFamily="34" charset="0"/>
              <a:buChar char="•"/>
            </a:pPr>
            <a:r>
              <a:rPr lang="en-US" sz="3200" dirty="0"/>
              <a:t>Return on Assets (ROA)</a:t>
            </a:r>
          </a:p>
          <a:p>
            <a:pPr marL="685800" indent="-457200">
              <a:buSzPct val="100000"/>
              <a:buFont typeface="Arial" panose="020B0604020202020204" pitchFamily="34" charset="0"/>
              <a:buChar char="•"/>
            </a:pPr>
            <a:r>
              <a:rPr lang="en-US" sz="3200" dirty="0"/>
              <a:t>Non-Performing Loan Growth (%)</a:t>
            </a:r>
          </a:p>
          <a:p>
            <a:pPr marL="685800" indent="-457200">
              <a:buSzPct val="100000"/>
              <a:buFont typeface="Arial" panose="020B0604020202020204" pitchFamily="34" charset="0"/>
              <a:buChar char="•"/>
            </a:pPr>
            <a:r>
              <a:rPr lang="en-US" sz="3200" dirty="0"/>
              <a:t>Bank Size (log total assets)</a:t>
            </a:r>
          </a:p>
          <a:p>
            <a:pPr marL="685800" indent="-457200">
              <a:buSzPct val="100000"/>
              <a:buFont typeface="Arial" panose="020B0604020202020204" pitchFamily="34" charset="0"/>
              <a:buChar char="•"/>
            </a:pPr>
            <a:r>
              <a:rPr lang="en-US" sz="3200" dirty="0"/>
              <a:t>Market Beta (volatility proxy)</a:t>
            </a:r>
          </a:p>
        </p:txBody>
      </p:sp>
      <p:graphicFrame>
        <p:nvGraphicFramePr>
          <p:cNvPr id="23" name="Chart 22">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066850528"/>
              </p:ext>
            </p:extLst>
          </p:nvPr>
        </p:nvGraphicFramePr>
        <p:xfrm>
          <a:off x="945258" y="11609192"/>
          <a:ext cx="9763541" cy="5081742"/>
        </p:xfrm>
        <a:graphic>
          <a:graphicData uri="http://schemas.openxmlformats.org/drawingml/2006/chart">
            <c:chart xmlns:c="http://schemas.openxmlformats.org/drawingml/2006/chart" xmlns:r="http://schemas.openxmlformats.org/officeDocument/2006/relationships" r:id="rId10"/>
          </a:graphicData>
        </a:graphic>
      </p:graphicFrame>
      <p:grpSp>
        <p:nvGrpSpPr>
          <p:cNvPr id="17" name="Group 16"/>
          <p:cNvGrpSpPr/>
          <p:nvPr/>
        </p:nvGrpSpPr>
        <p:grpSpPr>
          <a:xfrm>
            <a:off x="13010084" y="9766425"/>
            <a:ext cx="13268357" cy="2264681"/>
            <a:chOff x="13051468" y="8598761"/>
            <a:chExt cx="13268357" cy="2264681"/>
          </a:xfrm>
        </p:grpSpPr>
        <p:pic>
          <p:nvPicPr>
            <p:cNvPr id="5" name="Picture 4"/>
            <p:cNvPicPr>
              <a:picLocks noChangeAspect="1"/>
            </p:cNvPicPr>
            <p:nvPr/>
          </p:nvPicPr>
          <p:blipFill rotWithShape="1">
            <a:blip r:embed="rId11">
              <a:extLst>
                <a:ext uri="{28A0092B-C50C-407E-A947-70E740481C1C}">
                  <a14:useLocalDpi xmlns:a14="http://schemas.microsoft.com/office/drawing/2010/main" val="0"/>
                </a:ext>
              </a:extLst>
            </a:blip>
            <a:srcRect r="47900" b="77221"/>
            <a:stretch/>
          </p:blipFill>
          <p:spPr>
            <a:xfrm>
              <a:off x="13109687" y="8598761"/>
              <a:ext cx="13210138" cy="488089"/>
            </a:xfrm>
            <a:prstGeom prst="rect">
              <a:avLst/>
            </a:prstGeom>
          </p:spPr>
        </p:pic>
        <p:pic>
          <p:nvPicPr>
            <p:cNvPr id="13" name="Picture 12"/>
            <p:cNvPicPr>
              <a:picLocks noChangeAspect="1"/>
            </p:cNvPicPr>
            <p:nvPr/>
          </p:nvPicPr>
          <p:blipFill rotWithShape="1">
            <a:blip r:embed="rId11">
              <a:extLst>
                <a:ext uri="{28A0092B-C50C-407E-A947-70E740481C1C}">
                  <a14:useLocalDpi xmlns:a14="http://schemas.microsoft.com/office/drawing/2010/main" val="0"/>
                </a:ext>
              </a:extLst>
            </a:blip>
            <a:srcRect l="51906" t="23235"/>
            <a:stretch/>
          </p:blipFill>
          <p:spPr>
            <a:xfrm>
              <a:off x="13051468" y="9124950"/>
              <a:ext cx="12888607" cy="1738492"/>
            </a:xfrm>
            <a:prstGeom prst="rect">
              <a:avLst/>
            </a:prstGeom>
          </p:spPr>
        </p:pic>
      </p:grpSp>
      <p:grpSp>
        <p:nvGrpSpPr>
          <p:cNvPr id="16" name="Group 15"/>
          <p:cNvGrpSpPr/>
          <p:nvPr/>
        </p:nvGrpSpPr>
        <p:grpSpPr>
          <a:xfrm>
            <a:off x="12901017" y="14044086"/>
            <a:ext cx="12934029" cy="4024260"/>
            <a:chOff x="13051468" y="12062763"/>
            <a:chExt cx="12934029" cy="4024260"/>
          </a:xfrm>
        </p:grpSpPr>
        <p:pic>
          <p:nvPicPr>
            <p:cNvPr id="14" name="Picture 13"/>
            <p:cNvPicPr>
              <a:picLocks noChangeAspect="1"/>
            </p:cNvPicPr>
            <p:nvPr/>
          </p:nvPicPr>
          <p:blipFill rotWithShape="1">
            <a:blip r:embed="rId12"/>
            <a:srcRect r="65314" b="54017"/>
            <a:stretch/>
          </p:blipFill>
          <p:spPr>
            <a:xfrm>
              <a:off x="13051468" y="12062763"/>
              <a:ext cx="9868038" cy="2123969"/>
            </a:xfrm>
            <a:prstGeom prst="rect">
              <a:avLst/>
            </a:prstGeom>
          </p:spPr>
        </p:pic>
        <p:pic>
          <p:nvPicPr>
            <p:cNvPr id="15" name="Picture 14"/>
            <p:cNvPicPr>
              <a:picLocks noChangeAspect="1"/>
            </p:cNvPicPr>
            <p:nvPr/>
          </p:nvPicPr>
          <p:blipFill rotWithShape="1">
            <a:blip r:embed="rId12"/>
            <a:srcRect l="34454" t="40870"/>
            <a:stretch/>
          </p:blipFill>
          <p:spPr>
            <a:xfrm>
              <a:off x="13109687" y="14201151"/>
              <a:ext cx="12875810" cy="1885872"/>
            </a:xfrm>
            <a:prstGeom prst="rect">
              <a:avLst/>
            </a:prstGeom>
          </p:spPr>
        </p:pic>
      </p:grpSp>
      <p:sp>
        <p:nvSpPr>
          <p:cNvPr id="60" name="Google Shape;37;g34651b28550_5_1"/>
          <p:cNvSpPr txBox="1">
            <a:spLocks noGrp="1"/>
          </p:cNvSpPr>
          <p:nvPr>
            <p:ph type="body" idx="1"/>
          </p:nvPr>
        </p:nvSpPr>
        <p:spPr>
          <a:xfrm>
            <a:off x="11539634" y="6296581"/>
            <a:ext cx="15614706" cy="2980424"/>
          </a:xfrm>
          <a:prstGeom prst="rect">
            <a:avLst/>
          </a:prstGeom>
          <a:noFill/>
          <a:ln>
            <a:noFill/>
          </a:ln>
        </p:spPr>
        <p:txBody>
          <a:bodyPr spcFirstLastPara="1" wrap="square" lIns="199450" tIns="199450" rIns="199450" bIns="199450" anchor="t" anchorCtr="0">
            <a:spAutoFit/>
          </a:bodyPr>
          <a:lstStyle/>
          <a:p>
            <a:pPr marL="228600" indent="0" algn="just"/>
            <a:r>
              <a:rPr lang="en-US" sz="3200" dirty="0" smtClean="0"/>
              <a:t>To examine the determinants of excess bank capital, I estimate two fixed-effects panel regression models using annual data from 2016 to 2023. The models control for unobserved heterogeneity across banks and allow for robust inference through clustered standard errors.</a:t>
            </a:r>
          </a:p>
          <a:p>
            <a:pPr marL="228600" indent="0" algn="just"/>
            <a:endParaRPr lang="en-US" sz="3200" dirty="0">
              <a:solidFill>
                <a:srgbClr val="000000"/>
              </a:solidFill>
              <a:latin typeface="Times New Roman" panose="02020603050405020304" pitchFamily="18" charset="0"/>
              <a:cs typeface="Times New Roman" panose="02020603050405020304" pitchFamily="18" charset="0"/>
            </a:endParaRPr>
          </a:p>
          <a:p>
            <a:pPr marL="228600" indent="0" algn="just"/>
            <a:r>
              <a:rPr lang="en-US" sz="3200" b="1" dirty="0" smtClean="0">
                <a:solidFill>
                  <a:schemeClr val="accent1"/>
                </a:solidFill>
              </a:rPr>
              <a:t>Model 1:</a:t>
            </a:r>
            <a:r>
              <a:rPr lang="en-US" sz="3200" dirty="0" smtClean="0"/>
              <a:t> Assesses </a:t>
            </a:r>
            <a:r>
              <a:rPr lang="en-US" sz="3200" dirty="0"/>
              <a:t>the relationship between profitability (ROA) and excess CET1 </a:t>
            </a:r>
            <a:r>
              <a:rPr lang="en-US" sz="3200" dirty="0" smtClean="0"/>
              <a:t>capita</a:t>
            </a:r>
            <a:r>
              <a:rPr lang="en-US" sz="3200" dirty="0" smtClean="0">
                <a:solidFill>
                  <a:srgbClr val="000000"/>
                </a:solidFill>
                <a:latin typeface="Times New Roman" panose="02020603050405020304" pitchFamily="18" charset="0"/>
                <a:cs typeface="Times New Roman" panose="02020603050405020304" pitchFamily="18" charset="0"/>
              </a:rPr>
              <a:t>l.</a:t>
            </a:r>
            <a:endParaRPr lang="en-US" sz="3200" dirty="0" smtClean="0">
              <a:solidFill>
                <a:srgbClr val="000000"/>
              </a:solidFill>
              <a:effectLst/>
              <a:latin typeface="Times New Roman" panose="02020603050405020304" pitchFamily="18" charset="0"/>
              <a:cs typeface="Times New Roman" panose="02020603050405020304" pitchFamily="18" charset="0"/>
            </a:endParaRPr>
          </a:p>
        </p:txBody>
      </p:sp>
      <p:sp>
        <p:nvSpPr>
          <p:cNvPr id="61" name="Google Shape;37;g34651b28550_5_1"/>
          <p:cNvSpPr txBox="1">
            <a:spLocks noGrp="1"/>
          </p:cNvSpPr>
          <p:nvPr>
            <p:ph type="body" idx="1"/>
          </p:nvPr>
        </p:nvSpPr>
        <p:spPr>
          <a:xfrm>
            <a:off x="11539634" y="12316838"/>
            <a:ext cx="15614706" cy="1426153"/>
          </a:xfrm>
          <a:prstGeom prst="rect">
            <a:avLst/>
          </a:prstGeom>
          <a:noFill/>
          <a:ln>
            <a:noFill/>
          </a:ln>
        </p:spPr>
        <p:txBody>
          <a:bodyPr spcFirstLastPara="1" wrap="square" lIns="199450" tIns="199450" rIns="199450" bIns="199450" anchor="t" anchorCtr="0">
            <a:spAutoFit/>
          </a:bodyPr>
          <a:lstStyle/>
          <a:p>
            <a:pPr marL="228600" indent="0" algn="just"/>
            <a:r>
              <a:rPr lang="en-US" sz="3200" b="1" dirty="0" smtClean="0">
                <a:solidFill>
                  <a:schemeClr val="accent1"/>
                </a:solidFill>
              </a:rPr>
              <a:t>Model 2</a:t>
            </a:r>
            <a:r>
              <a:rPr lang="en-US" sz="3200" dirty="0" smtClean="0"/>
              <a:t>: Includes </a:t>
            </a:r>
            <a:r>
              <a:rPr lang="en-US" sz="3200" dirty="0"/>
              <a:t>additional controls: size, market risk, and loan growth, to test for robustness and broader firm-level drivers</a:t>
            </a:r>
            <a:endParaRPr lang="en-US" sz="3200" dirty="0" smtClean="0">
              <a:solidFill>
                <a:srgbClr val="000000"/>
              </a:solidFill>
              <a:effectLst/>
              <a:latin typeface="Times New Roman" panose="02020603050405020304" pitchFamily="18" charset="0"/>
              <a:cs typeface="Times New Roman" panose="02020603050405020304" pitchFamily="18" charset="0"/>
            </a:endParaRPr>
          </a:p>
        </p:txBody>
      </p:sp>
      <p:sp>
        <p:nvSpPr>
          <p:cNvPr id="62" name="Google Shape;37;g34651b28550_5_1"/>
          <p:cNvSpPr txBox="1">
            <a:spLocks noGrp="1"/>
          </p:cNvSpPr>
          <p:nvPr>
            <p:ph type="body" idx="1"/>
          </p:nvPr>
        </p:nvSpPr>
        <p:spPr>
          <a:xfrm>
            <a:off x="11560679" y="18369442"/>
            <a:ext cx="15614706" cy="1426153"/>
          </a:xfrm>
          <a:prstGeom prst="rect">
            <a:avLst/>
          </a:prstGeom>
          <a:noFill/>
          <a:ln>
            <a:noFill/>
          </a:ln>
        </p:spPr>
        <p:txBody>
          <a:bodyPr spcFirstLastPara="1" wrap="square" lIns="199450" tIns="199450" rIns="199450" bIns="199450" anchor="t" anchorCtr="0">
            <a:spAutoFit/>
          </a:bodyPr>
          <a:lstStyle/>
          <a:p>
            <a:pPr marL="228600" indent="0" algn="just"/>
            <a:r>
              <a:rPr lang="en-US" sz="3200" dirty="0" smtClean="0"/>
              <a:t>Both </a:t>
            </a:r>
            <a:r>
              <a:rPr lang="en-US" sz="3200" dirty="0"/>
              <a:t>models aim to isolate economic and risk-based incentives behind capital buffer decisions</a:t>
            </a:r>
            <a:endParaRPr lang="en-US" sz="3200" dirty="0" smtClean="0">
              <a:solidFill>
                <a:srgbClr val="000000"/>
              </a:solidFill>
              <a:effectLst/>
              <a:latin typeface="Times New Roman" panose="02020603050405020304" pitchFamily="18" charset="0"/>
              <a:cs typeface="Times New Roman" panose="02020603050405020304" pitchFamily="18" charset="0"/>
            </a:endParaRPr>
          </a:p>
        </p:txBody>
      </p:sp>
      <p:sp>
        <p:nvSpPr>
          <p:cNvPr id="26" name="Rectangle 9"/>
          <p:cNvSpPr>
            <a:spLocks noChangeArrowheads="1"/>
          </p:cNvSpPr>
          <p:nvPr/>
        </p:nvSpPr>
        <p:spPr bwMode="auto">
          <a:xfrm>
            <a:off x="11665940" y="25657498"/>
            <a:ext cx="15499360"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Non-performing loans (NPLs)</a:t>
            </a: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and their squared term are both statistically significant, indicating a strong nonlinear relationship: higher NPL levels are associated with lower CET1 ratios, but the marginal effect decreases at extreme values.</a:t>
            </a:r>
            <a:endParaRPr kumimoji="0" lang="en-US" altLang="en-US" sz="3200" b="0"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Loan-to-deposit ratio</a:t>
            </a:r>
            <a:r>
              <a:rPr kumimoji="0" lang="en-US" altLang="en-US" sz="3200" b="0"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 and </a:t>
            </a: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bank size</a:t>
            </a: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(total assets) negatively impact CET1, suggesting banks with more aggressive lending and larger balance sheets tend to hold lower excess capital.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The </a:t>
            </a: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quadratic terms</a:t>
            </a: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for loan-to-deposit ratio and bank size are positive and significant, reinforcing the idea of a </a:t>
            </a: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U-shaped relationship</a:t>
            </a: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capital holdings decline initially but increase at high levels of leverage or size.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 significant </a:t>
            </a:r>
            <a:r>
              <a:rPr kumimoji="0" lang="en-US" altLang="en-US" sz="3200" b="1"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interaction between size and loan-to-deposit ratio</a:t>
            </a:r>
            <a:r>
              <a:rPr kumimoji="0" lang="en-US" altLang="en-US" sz="3200" b="0" i="0" u="none" strike="noStrike" cap="none" normalizeH="0" baseline="0" dirty="0" smtClean="0">
                <a:ln>
                  <a:noFill/>
                </a:ln>
                <a:solidFill>
                  <a:schemeClr val="accent1"/>
                </a:solidFill>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shows that larger banks with high loan intensity face a compounded capital effect.</a:t>
            </a:r>
          </a:p>
        </p:txBody>
      </p:sp>
      <p:graphicFrame>
        <p:nvGraphicFramePr>
          <p:cNvPr id="27" name="Table 26"/>
          <p:cNvGraphicFramePr>
            <a:graphicFrameLocks noGrp="1"/>
          </p:cNvGraphicFramePr>
          <p:nvPr>
            <p:extLst>
              <p:ext uri="{D42A27DB-BD31-4B8C-83A1-F6EECF244321}">
                <p14:modId xmlns:p14="http://schemas.microsoft.com/office/powerpoint/2010/main" val="2043032769"/>
              </p:ext>
            </p:extLst>
          </p:nvPr>
        </p:nvGraphicFramePr>
        <p:xfrm>
          <a:off x="11687752" y="21179422"/>
          <a:ext cx="15604170" cy="4053840"/>
        </p:xfrm>
        <a:graphic>
          <a:graphicData uri="http://schemas.openxmlformats.org/drawingml/2006/table">
            <a:tbl>
              <a:tblPr/>
              <a:tblGrid>
                <a:gridCol w="4304723">
                  <a:extLst>
                    <a:ext uri="{9D8B030D-6E8A-4147-A177-3AD203B41FA5}">
                      <a16:colId xmlns:a16="http://schemas.microsoft.com/office/drawing/2014/main" val="722849940"/>
                    </a:ext>
                  </a:extLst>
                </a:gridCol>
                <a:gridCol w="2638425">
                  <a:extLst>
                    <a:ext uri="{9D8B030D-6E8A-4147-A177-3AD203B41FA5}">
                      <a16:colId xmlns:a16="http://schemas.microsoft.com/office/drawing/2014/main" val="2182320223"/>
                    </a:ext>
                  </a:extLst>
                </a:gridCol>
                <a:gridCol w="3105150">
                  <a:extLst>
                    <a:ext uri="{9D8B030D-6E8A-4147-A177-3AD203B41FA5}">
                      <a16:colId xmlns:a16="http://schemas.microsoft.com/office/drawing/2014/main" val="3554772587"/>
                    </a:ext>
                  </a:extLst>
                </a:gridCol>
                <a:gridCol w="2435038">
                  <a:extLst>
                    <a:ext uri="{9D8B030D-6E8A-4147-A177-3AD203B41FA5}">
                      <a16:colId xmlns:a16="http://schemas.microsoft.com/office/drawing/2014/main" val="3000658007"/>
                    </a:ext>
                  </a:extLst>
                </a:gridCol>
                <a:gridCol w="3120834">
                  <a:extLst>
                    <a:ext uri="{9D8B030D-6E8A-4147-A177-3AD203B41FA5}">
                      <a16:colId xmlns:a16="http://schemas.microsoft.com/office/drawing/2014/main" val="4106270008"/>
                    </a:ext>
                  </a:extLst>
                </a:gridCol>
              </a:tblGrid>
              <a:tr h="0">
                <a:tc>
                  <a:txBody>
                    <a:bodyPr/>
                    <a:lstStyle/>
                    <a:p>
                      <a:r>
                        <a:rPr lang="en-US" sz="3200" b="1" dirty="0">
                          <a:solidFill>
                            <a:schemeClr val="accent1"/>
                          </a:solidFill>
                          <a:latin typeface="Times New Roman" panose="02020603050405020304" pitchFamily="18" charset="0"/>
                          <a:cs typeface="Times New Roman" panose="02020603050405020304" pitchFamily="18" charset="0"/>
                        </a:rPr>
                        <a:t>Variable</a:t>
                      </a:r>
                      <a:endParaRPr lang="en-US" sz="3200" dirty="0">
                        <a:solidFill>
                          <a:schemeClr val="accent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b="1" dirty="0">
                          <a:solidFill>
                            <a:schemeClr val="accent1"/>
                          </a:solidFill>
                          <a:latin typeface="Times New Roman" panose="02020603050405020304" pitchFamily="18" charset="0"/>
                          <a:cs typeface="Times New Roman" panose="02020603050405020304" pitchFamily="18" charset="0"/>
                        </a:rPr>
                        <a:t>Coefficient</a:t>
                      </a:r>
                      <a:endParaRPr lang="en-US" sz="3200" dirty="0">
                        <a:solidFill>
                          <a:schemeClr val="accent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b="1" dirty="0">
                          <a:solidFill>
                            <a:schemeClr val="accent1"/>
                          </a:solidFill>
                          <a:latin typeface="Times New Roman" panose="02020603050405020304" pitchFamily="18" charset="0"/>
                          <a:cs typeface="Times New Roman" panose="02020603050405020304" pitchFamily="18" charset="0"/>
                        </a:rPr>
                        <a:t>Standard Error</a:t>
                      </a:r>
                      <a:endParaRPr lang="en-US" sz="3200" dirty="0">
                        <a:solidFill>
                          <a:schemeClr val="accent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b="1" dirty="0">
                          <a:solidFill>
                            <a:schemeClr val="accent1"/>
                          </a:solidFill>
                          <a:latin typeface="Times New Roman" panose="02020603050405020304" pitchFamily="18" charset="0"/>
                          <a:cs typeface="Times New Roman" panose="02020603050405020304" pitchFamily="18" charset="0"/>
                        </a:rPr>
                        <a:t>p-value</a:t>
                      </a:r>
                      <a:endParaRPr lang="en-US" sz="3200" dirty="0">
                        <a:solidFill>
                          <a:schemeClr val="accent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3200" b="1" dirty="0">
                          <a:solidFill>
                            <a:schemeClr val="accent1"/>
                          </a:solidFill>
                          <a:latin typeface="Times New Roman" panose="02020603050405020304" pitchFamily="18" charset="0"/>
                          <a:cs typeface="Times New Roman" panose="02020603050405020304" pitchFamily="18" charset="0"/>
                        </a:rPr>
                        <a:t>Significance</a:t>
                      </a:r>
                      <a:endParaRPr lang="en-US" sz="3200" dirty="0">
                        <a:solidFill>
                          <a:schemeClr val="accent1"/>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6622635"/>
                  </a:ext>
                </a:extLst>
              </a:tr>
              <a:tr h="0">
                <a:tc>
                  <a:txBody>
                    <a:bodyPr/>
                    <a:lstStyle/>
                    <a:p>
                      <a:r>
                        <a:rPr lang="en-US" sz="3200" dirty="0">
                          <a:latin typeface="Times New Roman" panose="02020603050405020304" pitchFamily="18" charset="0"/>
                          <a:cs typeface="Times New Roman" panose="02020603050405020304" pitchFamily="18" charset="0"/>
                        </a:rPr>
                        <a:t>ROA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a:r>
                        <a:rPr lang="en-US" sz="3200" dirty="0">
                          <a:latin typeface="Times New Roman" panose="02020603050405020304" pitchFamily="18" charset="0"/>
                          <a:cs typeface="Times New Roman" panose="02020603050405020304" pitchFamily="18" charset="0"/>
                        </a:rPr>
                        <a:t>0.45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a:r>
                        <a:rPr lang="en-US" sz="3200" dirty="0">
                          <a:latin typeface="Times New Roman" panose="02020603050405020304" pitchFamily="18" charset="0"/>
                          <a:cs typeface="Times New Roman" panose="02020603050405020304" pitchFamily="18" charset="0"/>
                        </a:rPr>
                        <a:t>0.10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a:r>
                        <a:rPr lang="en-US" sz="3200">
                          <a:latin typeface="Times New Roman" panose="02020603050405020304" pitchFamily="18" charset="0"/>
                          <a:cs typeface="Times New Roman" panose="02020603050405020304" pitchFamily="18" charset="0"/>
                        </a:rPr>
                        <a:t>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ctr"/>
                      <a:r>
                        <a:rPr lang="en-US" sz="3200" dirty="0">
                          <a:latin typeface="Times New Roman" panose="020206030504050203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707229649"/>
                  </a:ext>
                </a:extLst>
              </a:tr>
              <a:tr h="0">
                <a:tc>
                  <a:txBody>
                    <a:bodyPr/>
                    <a:lstStyle/>
                    <a:p>
                      <a:r>
                        <a:rPr lang="en-US" sz="3200" dirty="0">
                          <a:latin typeface="Times New Roman" panose="02020603050405020304" pitchFamily="18" charset="0"/>
                          <a:cs typeface="Times New Roman" panose="02020603050405020304" pitchFamily="18" charset="0"/>
                        </a:rPr>
                        <a:t>Bank Size (log assets)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0.015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4241252553"/>
                  </a:ext>
                </a:extLst>
              </a:tr>
              <a:tr h="0">
                <a:tc>
                  <a:txBody>
                    <a:bodyPr/>
                    <a:lstStyle/>
                    <a:p>
                      <a:r>
                        <a:rPr lang="en-US" sz="3200">
                          <a:latin typeface="Times New Roman" panose="02020603050405020304" pitchFamily="18" charset="0"/>
                          <a:cs typeface="Times New Roman" panose="02020603050405020304" pitchFamily="18" charset="0"/>
                        </a:rPr>
                        <a:t>NPL Ratio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-0.20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0.09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0.030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574883425"/>
                  </a:ext>
                </a:extLst>
              </a:tr>
              <a:tr h="0">
                <a:tc>
                  <a:txBody>
                    <a:bodyPr/>
                    <a:lstStyle/>
                    <a:p>
                      <a:r>
                        <a:rPr lang="en-US" sz="3200">
                          <a:latin typeface="Times New Roman" panose="02020603050405020304" pitchFamily="18" charset="0"/>
                          <a:cs typeface="Times New Roman" panose="02020603050405020304" pitchFamily="18" charset="0"/>
                        </a:rPr>
                        <a:t>Leverage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-0.30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0.11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0.006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2438167638"/>
                  </a:ext>
                </a:extLst>
              </a:tr>
              <a:tr h="0">
                <a:tc>
                  <a:txBody>
                    <a:bodyPr/>
                    <a:lstStyle/>
                    <a:p>
                      <a:r>
                        <a:rPr lang="en-US" sz="3200">
                          <a:latin typeface="Times New Roman" panose="02020603050405020304" pitchFamily="18" charset="0"/>
                          <a:cs typeface="Times New Roman" panose="02020603050405020304" pitchFamily="18" charset="0"/>
                        </a:rPr>
                        <a:t>Constant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7.50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0.80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a:latin typeface="Times New Roman" panose="02020603050405020304" pitchFamily="18" charset="0"/>
                          <a:cs typeface="Times New Roman" panose="02020603050405020304" pitchFamily="18" charset="0"/>
                        </a:rPr>
                        <a:t>0.000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ctr"/>
                      <a:r>
                        <a:rPr lang="en-US" sz="3200" dirty="0">
                          <a:latin typeface="Times New Roman" panose="020206030504050203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2119432968"/>
                  </a:ext>
                </a:extLst>
              </a:tr>
              <a:tr h="0">
                <a:tc>
                  <a:txBody>
                    <a:bodyPr/>
                    <a:lstStyle/>
                    <a:p>
                      <a:r>
                        <a:rPr lang="en-US" sz="3200" dirty="0">
                          <a:latin typeface="Times New Roman" panose="02020603050405020304" pitchFamily="18" charset="0"/>
                          <a:cs typeface="Times New Roman" panose="02020603050405020304" pitchFamily="18" charset="0"/>
                        </a:rPr>
                        <a:t>R-squared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a:r>
                        <a:rPr lang="en-US" sz="3200" dirty="0">
                          <a:latin typeface="Times New Roman" panose="02020603050405020304" pitchFamily="18" charset="0"/>
                          <a:cs typeface="Times New Roman" panose="02020603050405020304" pitchFamily="18" charset="0"/>
                        </a:rPr>
                        <a:t>0.62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a:endParaRPr lang="en-US" sz="32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a:endParaRPr lang="en-US" sz="32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a:endParaRPr lang="en-US" sz="32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3455281"/>
                  </a:ext>
                </a:extLst>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42x60 template">
  <a:themeElements>
    <a:clrScheme name="Red">
      <a:dk1>
        <a:srgbClr val="000000"/>
      </a:dk1>
      <a:lt1>
        <a:srgbClr val="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816</Words>
  <Application>Microsoft Office PowerPoint</Application>
  <PresentationFormat>Custom</PresentationFormat>
  <Paragraphs>89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Times New Roman</vt:lpstr>
      <vt:lpstr>Arial Black</vt:lpstr>
      <vt:lpstr>Trebuchet MS</vt:lpstr>
      <vt:lpstr>Arial</vt:lpstr>
      <vt:lpstr>Calibri</vt:lpstr>
      <vt:lpstr>42x60 template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PosterPresentations.com</dc:creator>
  <cp:lastModifiedBy>Suryansh Agrawal</cp:lastModifiedBy>
  <cp:revision>10</cp:revision>
  <dcterms:created xsi:type="dcterms:W3CDTF">2012-02-07T00:08:52Z</dcterms:created>
  <dcterms:modified xsi:type="dcterms:W3CDTF">2025-05-02T15:14:18Z</dcterms:modified>
</cp:coreProperties>
</file>